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1" r:id="rId2"/>
    <p:sldMasterId id="2147483729" r:id="rId3"/>
    <p:sldMasterId id="2147483734" r:id="rId4"/>
  </p:sldMasterIdLst>
  <p:notesMasterIdLst>
    <p:notesMasterId r:id="rId24"/>
  </p:notesMasterIdLst>
  <p:handoutMasterIdLst>
    <p:handoutMasterId r:id="rId25"/>
  </p:handoutMasterIdLst>
  <p:sldIdLst>
    <p:sldId id="477" r:id="rId5"/>
    <p:sldId id="1042" r:id="rId6"/>
    <p:sldId id="322" r:id="rId7"/>
    <p:sldId id="333" r:id="rId8"/>
    <p:sldId id="319" r:id="rId9"/>
    <p:sldId id="1043" r:id="rId10"/>
    <p:sldId id="1041" r:id="rId11"/>
    <p:sldId id="327" r:id="rId12"/>
    <p:sldId id="298" r:id="rId13"/>
    <p:sldId id="326" r:id="rId14"/>
    <p:sldId id="1052" r:id="rId15"/>
    <p:sldId id="1053" r:id="rId16"/>
    <p:sldId id="1044" r:id="rId17"/>
    <p:sldId id="1045" r:id="rId18"/>
    <p:sldId id="1046" r:id="rId19"/>
    <p:sldId id="1047" r:id="rId20"/>
    <p:sldId id="1048" r:id="rId21"/>
    <p:sldId id="1050" r:id="rId22"/>
    <p:sldId id="1051" r:id="rId2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CC"/>
    <a:srgbClr val="FFCC99"/>
    <a:srgbClr val="CCFFCC"/>
    <a:srgbClr val="66FF66"/>
    <a:srgbClr val="CCFFFF"/>
    <a:srgbClr val="FFCCFF"/>
    <a:srgbClr val="CCFF99"/>
    <a:srgbClr val="DDDDDD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588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952E55-6232-4066-A2C4-C5AB1DEFA827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01ACF32D-118A-4614-8482-5E0A949B95C4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h-TH" sz="3200" b="1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สป.สธ. </a:t>
          </a:r>
          <a:r>
            <a:rPr lang="en-US" sz="3200" b="1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10% </a:t>
          </a:r>
          <a:endParaRPr lang="th-TH" sz="3200" b="1" dirty="0">
            <a:solidFill>
              <a:schemeClr val="tx1"/>
            </a:solidFill>
            <a:latin typeface="TH SarabunPSK" panose="020B0500040200020003" pitchFamily="34" charset="-34"/>
            <a:ea typeface="Tahoma" pitchFamily="34" charset="0"/>
            <a:cs typeface="TH SarabunPSK" panose="020B0500040200020003" pitchFamily="34" charset="-34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th-TH" sz="32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ระดับเขต</a:t>
          </a:r>
        </a:p>
      </dgm:t>
    </dgm:pt>
    <dgm:pt modelId="{21B88FBD-434F-4F7A-A8D6-4087C8C22627}" type="parTrans" cxnId="{F59880B7-C4A6-484E-A20D-A12EA2055B14}">
      <dgm:prSet/>
      <dgm:spPr/>
      <dgm:t>
        <a:bodyPr/>
        <a:lstStyle/>
        <a:p>
          <a:endParaRPr lang="th-TH" sz="2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FFB56A7-1717-4D0C-96B7-F6AC82BF291D}" type="sibTrans" cxnId="{F59880B7-C4A6-484E-A20D-A12EA2055B14}">
      <dgm:prSet/>
      <dgm:spPr/>
      <dgm:t>
        <a:bodyPr/>
        <a:lstStyle/>
        <a:p>
          <a:endParaRPr lang="th-TH" sz="2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62C227D-E6A8-4682-A90D-98C71706268B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th-TH" sz="2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สปสช.เขต พิจารณาอนุมัติแผนฯ</a:t>
          </a:r>
        </a:p>
      </dgm:t>
    </dgm:pt>
    <dgm:pt modelId="{640AE60D-1F58-4CFB-83B9-ABCC4618201A}" type="parTrans" cxnId="{6DE5EE30-7ACF-4BAE-BB9A-61617BD7ECED}">
      <dgm:prSet/>
      <dgm:spPr/>
      <dgm:t>
        <a:bodyPr/>
        <a:lstStyle/>
        <a:p>
          <a:endParaRPr lang="th-TH" sz="2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200FD97-184C-4C24-9578-BD5FCC5A42E0}" type="sibTrans" cxnId="{6DE5EE30-7ACF-4BAE-BB9A-61617BD7ECED}">
      <dgm:prSet/>
      <dgm:spPr/>
      <dgm:t>
        <a:bodyPr/>
        <a:lstStyle/>
        <a:p>
          <a:endParaRPr lang="th-TH" sz="2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A5638C7-21E3-4043-A304-4CAD4043AF96}">
      <dgm:prSet phldrT="[Text]" custT="1"/>
      <dgm:spPr>
        <a:solidFill>
          <a:srgbClr val="CCFFFF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h-TH" sz="3200" b="1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สป.สธ. </a:t>
          </a:r>
          <a:r>
            <a:rPr lang="en-US" sz="3200" b="1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20% </a:t>
          </a:r>
          <a:endParaRPr lang="th-TH" sz="3200" b="1" dirty="0">
            <a:solidFill>
              <a:schemeClr val="tx1"/>
            </a:solidFill>
            <a:latin typeface="TH SarabunPSK" panose="020B0500040200020003" pitchFamily="34" charset="-34"/>
            <a:ea typeface="Tahoma" pitchFamily="34" charset="0"/>
            <a:cs typeface="TH SarabunPSK" panose="020B0500040200020003" pitchFamily="34" charset="-34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th-TH" sz="32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ระดับจังหวัด</a:t>
          </a:r>
        </a:p>
      </dgm:t>
    </dgm:pt>
    <dgm:pt modelId="{5C21E840-5224-45AA-960D-EC2A4F990892}" type="parTrans" cxnId="{CF960D32-6458-4A48-ABF4-AADCE1840343}">
      <dgm:prSet/>
      <dgm:spPr/>
      <dgm:t>
        <a:bodyPr/>
        <a:lstStyle/>
        <a:p>
          <a:endParaRPr lang="th-TH" sz="2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41D0393-181A-4287-883B-62933D8AF78F}" type="sibTrans" cxnId="{CF960D32-6458-4A48-ABF4-AADCE1840343}">
      <dgm:prSet/>
      <dgm:spPr/>
      <dgm:t>
        <a:bodyPr/>
        <a:lstStyle/>
        <a:p>
          <a:endParaRPr lang="th-TH" sz="2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9BBB858-2161-48F5-B1BE-45855E0D3472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th-TH" sz="2400" b="1" dirty="0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คณะกรรมการวางแผนและประเมินผลระดับจังหวัด (กวป.) จัดทำแผนฯ  </a:t>
          </a:r>
          <a:r>
            <a:rPr lang="th-TH" sz="2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ส่ง สปสช.เขต</a:t>
          </a:r>
        </a:p>
      </dgm:t>
    </dgm:pt>
    <dgm:pt modelId="{AB05E53B-E3C1-42C0-A34B-49C395AAAF8D}" type="parTrans" cxnId="{187CD679-3458-4C77-92BF-B8498B3211A5}">
      <dgm:prSet/>
      <dgm:spPr/>
      <dgm:t>
        <a:bodyPr/>
        <a:lstStyle/>
        <a:p>
          <a:endParaRPr lang="th-TH" sz="2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4EA1C89-9E21-4DE3-B700-8D12936EF621}" type="sibTrans" cxnId="{187CD679-3458-4C77-92BF-B8498B3211A5}">
      <dgm:prSet/>
      <dgm:spPr/>
      <dgm:t>
        <a:bodyPr/>
        <a:lstStyle/>
        <a:p>
          <a:endParaRPr lang="th-TH" sz="2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3DFC13F-BCA6-4D76-9772-F729FFA9A03E}">
      <dgm:prSet phldrT="[Text]" custT="1"/>
      <dgm:spPr>
        <a:solidFill>
          <a:srgbClr val="CCFFCC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h-TH" sz="32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สป.สธ. </a:t>
          </a:r>
          <a:r>
            <a:rPr lang="en-US" sz="32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70% </a:t>
          </a:r>
          <a:endParaRPr lang="th-TH" sz="3200" b="1" dirty="0">
            <a:solidFill>
              <a:schemeClr val="tx1"/>
            </a:solidFill>
            <a:latin typeface="TH SarabunPSK" panose="020B0500040200020003" pitchFamily="34" charset="-34"/>
            <a:ea typeface="Tahoma" pitchFamily="34" charset="0"/>
            <a:cs typeface="TH SarabunPSK" panose="020B0500040200020003" pitchFamily="34" charset="-34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th-TH" sz="32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ระดับหน่วยบริการ</a:t>
          </a:r>
        </a:p>
      </dgm:t>
    </dgm:pt>
    <dgm:pt modelId="{85F59AC1-6A32-4185-9A32-9131B448CE61}" type="parTrans" cxnId="{103870E7-051C-4573-A4A9-E2444713B580}">
      <dgm:prSet/>
      <dgm:spPr/>
      <dgm:t>
        <a:bodyPr/>
        <a:lstStyle/>
        <a:p>
          <a:endParaRPr lang="th-TH" sz="2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FC8D583-5C4E-4443-9B27-303785FB272F}" type="sibTrans" cxnId="{103870E7-051C-4573-A4A9-E2444713B580}">
      <dgm:prSet/>
      <dgm:spPr/>
      <dgm:t>
        <a:bodyPr/>
        <a:lstStyle/>
        <a:p>
          <a:endParaRPr lang="th-TH" sz="2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8C4AB9E-9DCC-472A-82F1-4780DE2AB7B3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th-TH" sz="2400" b="1" dirty="0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คณะกรรมการประสานงานสาธารณสุขระดับอำเภอ (</a:t>
          </a:r>
          <a:r>
            <a:rPr lang="th-TH" sz="2400" b="1" dirty="0" err="1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คปส</a:t>
          </a:r>
          <a:r>
            <a:rPr lang="th-TH" sz="2400" b="1" dirty="0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อ.) จัดทำแผนฯ  </a:t>
          </a:r>
          <a:r>
            <a:rPr lang="th-TH" sz="2400" b="1" dirty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ส่งผ่าน สสจ. เห็นชอบ</a:t>
          </a:r>
        </a:p>
      </dgm:t>
    </dgm:pt>
    <dgm:pt modelId="{D324228F-ED9D-46C8-87D3-7A09AA0430E6}" type="parTrans" cxnId="{72F92857-EB77-431E-9329-AAFF7A88AA09}">
      <dgm:prSet/>
      <dgm:spPr/>
      <dgm:t>
        <a:bodyPr/>
        <a:lstStyle/>
        <a:p>
          <a:endParaRPr lang="th-TH" sz="2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F2743C7-9EBC-4702-AD7A-6CFE4D7BA4A3}" type="sibTrans" cxnId="{72F92857-EB77-431E-9329-AAFF7A88AA09}">
      <dgm:prSet/>
      <dgm:spPr/>
      <dgm:t>
        <a:bodyPr/>
        <a:lstStyle/>
        <a:p>
          <a:endParaRPr lang="th-TH" sz="2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E80245B-3E9D-407A-8E91-578F54E2D686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th-TH" sz="2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สปสช.เขต พิจารณาอนุมัติแผนฯ</a:t>
          </a:r>
        </a:p>
      </dgm:t>
    </dgm:pt>
    <dgm:pt modelId="{E0BD76AB-D8BF-4818-92B2-D095839ADFDF}" type="parTrans" cxnId="{553BD152-0581-4761-9678-7AB2DC67EDE9}">
      <dgm:prSet/>
      <dgm:spPr/>
      <dgm:t>
        <a:bodyPr/>
        <a:lstStyle/>
        <a:p>
          <a:endParaRPr lang="th-TH" sz="2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11AF240-4A78-4A7F-AB21-3405643FDBFB}" type="sibTrans" cxnId="{553BD152-0581-4761-9678-7AB2DC67EDE9}">
      <dgm:prSet/>
      <dgm:spPr/>
      <dgm:t>
        <a:bodyPr/>
        <a:lstStyle/>
        <a:p>
          <a:endParaRPr lang="th-TH" sz="2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802C929-5061-49C5-81AB-300E482D76A1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h-TH" sz="32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สังกัดอื่นๆ(รัฐนอก/เอกชน)</a:t>
          </a:r>
        </a:p>
      </dgm:t>
    </dgm:pt>
    <dgm:pt modelId="{49EF4810-5AF5-4E9E-AF3F-97DF09B44EF9}" type="parTrans" cxnId="{2EB0E58F-70AD-4149-BE89-48AE6E650745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B29D9A1-8630-4CB4-9F3D-1199FA29C8D1}" type="sibTrans" cxnId="{2EB0E58F-70AD-4149-BE89-48AE6E650745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76880EA-C822-4059-A121-9CB5373219A0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th-TH" sz="2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หน่วยบริการ จัดทำแผนฯ ส่ง สปสช.เขต</a:t>
          </a:r>
        </a:p>
      </dgm:t>
    </dgm:pt>
    <dgm:pt modelId="{351ACB6D-4316-42D8-B383-B79C15CC3533}" type="parTrans" cxnId="{5CB9695E-8B2C-435B-BEC9-5495DD050777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7E8B79E-8BB4-4C45-81B8-65BA758A13CD}" type="sibTrans" cxnId="{5CB9695E-8B2C-435B-BEC9-5495DD050777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E24BF2B-647E-46A2-9C6A-86A7414A93A9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th-TH" sz="2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สปสช.เขต พิจารณาอนุมัติแผนฯ</a:t>
          </a:r>
        </a:p>
      </dgm:t>
    </dgm:pt>
    <dgm:pt modelId="{A67A1F37-8CD2-46D7-91ED-13BBA9579C29}" type="parTrans" cxnId="{FB68AEDB-B408-4774-8B3D-699650464CF3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87EC1D7-6A6B-4C7A-ABB4-3B47378DF36B}" type="sibTrans" cxnId="{FB68AEDB-B408-4774-8B3D-699650464CF3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0B09CDC-06E0-49AF-ABB6-3D7CE1CF9FDA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th-TH" sz="2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สปสช.เขต พิจารณาอนุมัติแผนฯ</a:t>
          </a:r>
        </a:p>
      </dgm:t>
    </dgm:pt>
    <dgm:pt modelId="{D7405A3F-ECB9-47AA-8511-83A535752079}" type="parTrans" cxnId="{3838A81B-2A41-45C4-A40A-E67D84F63612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1BC9F2B-914D-4BBE-BD4F-57A416DE8547}" type="sibTrans" cxnId="{3838A81B-2A41-45C4-A40A-E67D84F63612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33C7F37-BE83-498D-8F00-976AFCBEB2D5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th-TH" sz="2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คกก.เขตสุขภาพ จัดทำแผนฯ  ส่ง สปสช.เขต</a:t>
          </a:r>
        </a:p>
      </dgm:t>
    </dgm:pt>
    <dgm:pt modelId="{793CE9F1-31A5-4BD6-9D74-7C23143E83FF}" type="parTrans" cxnId="{F8D0D432-3857-4BFF-A275-DF280B45186D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B666F94-494A-4467-B32B-1739FC3DF729}" type="sibTrans" cxnId="{F8D0D432-3857-4BFF-A275-DF280B45186D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3EBC3DD-80AC-4485-9945-DD24E40686CB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th-TH" sz="2400" b="1" dirty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ให้จัดสรรให้เฉพาะ รพช. และ รพ.สต.</a:t>
          </a:r>
        </a:p>
      </dgm:t>
    </dgm:pt>
    <dgm:pt modelId="{8337C424-E61A-4EFF-8405-CAA5FCA98EAA}" type="parTrans" cxnId="{4881AAF1-F315-45BF-AAAD-AB03C08E0649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11D89D1-712F-4BC4-AC6E-1106F4C13E71}" type="sibTrans" cxnId="{4881AAF1-F315-45BF-AAAD-AB03C08E0649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671F9DA-2DB1-4E0C-B0FB-30C8AC6D4C97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th-TH" sz="2400" b="1" dirty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ให้จัดสรรให้เฉพาะ รพช. และ รพ.สต.</a:t>
          </a:r>
        </a:p>
      </dgm:t>
    </dgm:pt>
    <dgm:pt modelId="{CCBF12A7-CCD6-4E2A-A298-4290A0290377}" type="parTrans" cxnId="{393947F3-9524-4488-A369-BC5CA2EBBB21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B68EB0B-D57B-4CA6-8546-73C136544B5C}" type="sibTrans" cxnId="{393947F3-9524-4488-A369-BC5CA2EBBB21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A485972-6763-430F-8BB0-8692487E715E}" type="pres">
      <dgm:prSet presAssocID="{D5952E55-6232-4066-A2C4-C5AB1DEFA827}" presName="Name0" presStyleCnt="0">
        <dgm:presLayoutVars>
          <dgm:dir/>
          <dgm:animLvl val="lvl"/>
          <dgm:resizeHandles val="exact"/>
        </dgm:presLayoutVars>
      </dgm:prSet>
      <dgm:spPr/>
    </dgm:pt>
    <dgm:pt modelId="{6B9D3719-BB68-4F0D-A89F-76BD53F798B3}" type="pres">
      <dgm:prSet presAssocID="{01ACF32D-118A-4614-8482-5E0A949B95C4}" presName="linNode" presStyleCnt="0"/>
      <dgm:spPr/>
    </dgm:pt>
    <dgm:pt modelId="{79638443-03EC-4313-B605-0C8DFA40F53B}" type="pres">
      <dgm:prSet presAssocID="{01ACF32D-118A-4614-8482-5E0A949B95C4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0B75DFE5-3B9D-4DC2-BDED-03A4FA171E8F}" type="pres">
      <dgm:prSet presAssocID="{01ACF32D-118A-4614-8482-5E0A949B95C4}" presName="descendantText" presStyleLbl="alignAccFollowNode1" presStyleIdx="0" presStyleCnt="4" custScaleX="91975" custScaleY="125162">
        <dgm:presLayoutVars>
          <dgm:bulletEnabled val="1"/>
        </dgm:presLayoutVars>
      </dgm:prSet>
      <dgm:spPr/>
    </dgm:pt>
    <dgm:pt modelId="{E124F6F6-C708-42FE-B665-1ABC34FC90CE}" type="pres">
      <dgm:prSet presAssocID="{6FFB56A7-1717-4D0C-96B7-F6AC82BF291D}" presName="sp" presStyleCnt="0"/>
      <dgm:spPr/>
    </dgm:pt>
    <dgm:pt modelId="{711A1BCC-53FF-4DE9-A74E-D45A08E9DCEA}" type="pres">
      <dgm:prSet presAssocID="{CA5638C7-21E3-4043-A304-4CAD4043AF96}" presName="linNode" presStyleCnt="0"/>
      <dgm:spPr/>
    </dgm:pt>
    <dgm:pt modelId="{1AEB44A4-932B-4EFF-AAE5-E7EC35A80411}" type="pres">
      <dgm:prSet presAssocID="{CA5638C7-21E3-4043-A304-4CAD4043AF96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0F74217-7754-4E50-A8C0-9C99479F3DC6}" type="pres">
      <dgm:prSet presAssocID="{CA5638C7-21E3-4043-A304-4CAD4043AF96}" presName="descendantText" presStyleLbl="alignAccFollowNode1" presStyleIdx="1" presStyleCnt="4" custScaleX="91975" custScaleY="167781" custLinFactNeighborX="460" custLinFactNeighborY="4788">
        <dgm:presLayoutVars>
          <dgm:bulletEnabled val="1"/>
        </dgm:presLayoutVars>
      </dgm:prSet>
      <dgm:spPr/>
    </dgm:pt>
    <dgm:pt modelId="{2BBE4A9C-DDEA-45C9-B399-07EF397ACE82}" type="pres">
      <dgm:prSet presAssocID="{A41D0393-181A-4287-883B-62933D8AF78F}" presName="sp" presStyleCnt="0"/>
      <dgm:spPr/>
    </dgm:pt>
    <dgm:pt modelId="{5442AB06-4211-48E7-B5FF-C9CAB929B208}" type="pres">
      <dgm:prSet presAssocID="{A3DFC13F-BCA6-4D76-9772-F729FFA9A03E}" presName="linNode" presStyleCnt="0"/>
      <dgm:spPr/>
    </dgm:pt>
    <dgm:pt modelId="{82155DD4-B046-48F6-B49A-F6358F0DE6D7}" type="pres">
      <dgm:prSet presAssocID="{A3DFC13F-BCA6-4D76-9772-F729FFA9A03E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39617C26-D5A9-4DD7-AA9B-FDE26F4C4144}" type="pres">
      <dgm:prSet presAssocID="{A3DFC13F-BCA6-4D76-9772-F729FFA9A03E}" presName="descendantText" presStyleLbl="alignAccFollowNode1" presStyleIdx="2" presStyleCnt="4" custScaleX="91830" custScaleY="116346">
        <dgm:presLayoutVars>
          <dgm:bulletEnabled val="1"/>
        </dgm:presLayoutVars>
      </dgm:prSet>
      <dgm:spPr/>
    </dgm:pt>
    <dgm:pt modelId="{7E417CA7-D31F-4318-B2E1-0B86EF49112F}" type="pres">
      <dgm:prSet presAssocID="{4FC8D583-5C4E-4443-9B27-303785FB272F}" presName="sp" presStyleCnt="0"/>
      <dgm:spPr/>
    </dgm:pt>
    <dgm:pt modelId="{E64651A3-1791-4DA4-9BA8-E0C175F50E2C}" type="pres">
      <dgm:prSet presAssocID="{4802C929-5061-49C5-81AB-300E482D76A1}" presName="linNode" presStyleCnt="0"/>
      <dgm:spPr/>
    </dgm:pt>
    <dgm:pt modelId="{56A7A9C2-7637-494E-BEE6-149D267D84F7}" type="pres">
      <dgm:prSet presAssocID="{4802C929-5061-49C5-81AB-300E482D76A1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8B7770CD-B734-40F5-BAB6-303A9F51FB4D}" type="pres">
      <dgm:prSet presAssocID="{4802C929-5061-49C5-81AB-300E482D76A1}" presName="descendantText" presStyleLbl="alignAccFollowNode1" presStyleIdx="3" presStyleCnt="4" custScaleX="91830">
        <dgm:presLayoutVars>
          <dgm:bulletEnabled val="1"/>
        </dgm:presLayoutVars>
      </dgm:prSet>
      <dgm:spPr/>
    </dgm:pt>
  </dgm:ptLst>
  <dgm:cxnLst>
    <dgm:cxn modelId="{5ADB6308-A9A1-4B8D-989E-59D2A6D6E7C6}" type="presOf" srcId="{EE80245B-3E9D-407A-8E91-578F54E2D686}" destId="{39617C26-D5A9-4DD7-AA9B-FDE26F4C4144}" srcOrd="0" destOrd="1" presId="urn:microsoft.com/office/officeart/2005/8/layout/vList5"/>
    <dgm:cxn modelId="{3838A81B-2A41-45C4-A40A-E67D84F63612}" srcId="{CA5638C7-21E3-4043-A304-4CAD4043AF96}" destId="{70B09CDC-06E0-49AF-ABB6-3D7CE1CF9FDA}" srcOrd="2" destOrd="0" parTransId="{D7405A3F-ECB9-47AA-8511-83A535752079}" sibTransId="{41BC9F2B-914D-4BBE-BD4F-57A416DE8547}"/>
    <dgm:cxn modelId="{6DE5EE30-7ACF-4BAE-BB9A-61617BD7ECED}" srcId="{01ACF32D-118A-4614-8482-5E0A949B95C4}" destId="{A62C227D-E6A8-4682-A90D-98C71706268B}" srcOrd="2" destOrd="0" parTransId="{640AE60D-1F58-4CFB-83B9-ABCC4618201A}" sibTransId="{5200FD97-184C-4C24-9578-BD5FCC5A42E0}"/>
    <dgm:cxn modelId="{C568E931-A07A-4DAC-B478-80A7510DCA1E}" type="presOf" srcId="{A62C227D-E6A8-4682-A90D-98C71706268B}" destId="{0B75DFE5-3B9D-4DC2-BDED-03A4FA171E8F}" srcOrd="0" destOrd="2" presId="urn:microsoft.com/office/officeart/2005/8/layout/vList5"/>
    <dgm:cxn modelId="{CF960D32-6458-4A48-ABF4-AADCE1840343}" srcId="{D5952E55-6232-4066-A2C4-C5AB1DEFA827}" destId="{CA5638C7-21E3-4043-A304-4CAD4043AF96}" srcOrd="1" destOrd="0" parTransId="{5C21E840-5224-45AA-960D-EC2A4F990892}" sibTransId="{A41D0393-181A-4287-883B-62933D8AF78F}"/>
    <dgm:cxn modelId="{F8D0D432-3857-4BFF-A275-DF280B45186D}" srcId="{01ACF32D-118A-4614-8482-5E0A949B95C4}" destId="{C33C7F37-BE83-498D-8F00-976AFCBEB2D5}" srcOrd="0" destOrd="0" parTransId="{793CE9F1-31A5-4BD6-9D74-7C23143E83FF}" sibTransId="{DB666F94-494A-4467-B32B-1739FC3DF729}"/>
    <dgm:cxn modelId="{5CB9695E-8B2C-435B-BEC9-5495DD050777}" srcId="{4802C929-5061-49C5-81AB-300E482D76A1}" destId="{876880EA-C822-4059-A121-9CB5373219A0}" srcOrd="0" destOrd="0" parTransId="{351ACB6D-4316-42D8-B383-B79C15CC3533}" sibTransId="{E7E8B79E-8BB4-4C45-81B8-65BA758A13CD}"/>
    <dgm:cxn modelId="{B55BCE5F-D224-4407-A5CE-0DAA91F53427}" type="presOf" srcId="{01ACF32D-118A-4614-8482-5E0A949B95C4}" destId="{79638443-03EC-4313-B605-0C8DFA40F53B}" srcOrd="0" destOrd="0" presId="urn:microsoft.com/office/officeart/2005/8/layout/vList5"/>
    <dgm:cxn modelId="{1BCB7C67-7E05-4EEC-8B91-2F33F5D6C670}" type="presOf" srcId="{876880EA-C822-4059-A121-9CB5373219A0}" destId="{8B7770CD-B734-40F5-BAB6-303A9F51FB4D}" srcOrd="0" destOrd="0" presId="urn:microsoft.com/office/officeart/2005/8/layout/vList5"/>
    <dgm:cxn modelId="{36FE164E-D522-4278-BB69-129DE7CF0EAD}" type="presOf" srcId="{C33C7F37-BE83-498D-8F00-976AFCBEB2D5}" destId="{0B75DFE5-3B9D-4DC2-BDED-03A4FA171E8F}" srcOrd="0" destOrd="0" presId="urn:microsoft.com/office/officeart/2005/8/layout/vList5"/>
    <dgm:cxn modelId="{B9532571-4A6A-4B01-83BC-6B27D28FA624}" type="presOf" srcId="{3E24BF2B-647E-46A2-9C6A-86A7414A93A9}" destId="{8B7770CD-B734-40F5-BAB6-303A9F51FB4D}" srcOrd="0" destOrd="1" presId="urn:microsoft.com/office/officeart/2005/8/layout/vList5"/>
    <dgm:cxn modelId="{553BD152-0581-4761-9678-7AB2DC67EDE9}" srcId="{A3DFC13F-BCA6-4D76-9772-F729FFA9A03E}" destId="{EE80245B-3E9D-407A-8E91-578F54E2D686}" srcOrd="1" destOrd="0" parTransId="{E0BD76AB-D8BF-4818-92B2-D095839ADFDF}" sibTransId="{D11AF240-4A78-4A7F-AB21-3405643FDBFB}"/>
    <dgm:cxn modelId="{93D6AA53-F02E-4233-8D59-F1441A652399}" type="presOf" srcId="{CA5638C7-21E3-4043-A304-4CAD4043AF96}" destId="{1AEB44A4-932B-4EFF-AAE5-E7EC35A80411}" srcOrd="0" destOrd="0" presId="urn:microsoft.com/office/officeart/2005/8/layout/vList5"/>
    <dgm:cxn modelId="{72F92857-EB77-431E-9329-AAFF7A88AA09}" srcId="{A3DFC13F-BCA6-4D76-9772-F729FFA9A03E}" destId="{D8C4AB9E-9DCC-472A-82F1-4780DE2AB7B3}" srcOrd="0" destOrd="0" parTransId="{D324228F-ED9D-46C8-87D3-7A09AA0430E6}" sibTransId="{2F2743C7-9EBC-4702-AD7A-6CFE4D7BA4A3}"/>
    <dgm:cxn modelId="{40EB5258-50B4-40D0-8A85-8E9A06264BA0}" type="presOf" srcId="{D8C4AB9E-9DCC-472A-82F1-4780DE2AB7B3}" destId="{39617C26-D5A9-4DD7-AA9B-FDE26F4C4144}" srcOrd="0" destOrd="0" presId="urn:microsoft.com/office/officeart/2005/8/layout/vList5"/>
    <dgm:cxn modelId="{187CD679-3458-4C77-92BF-B8498B3211A5}" srcId="{CA5638C7-21E3-4043-A304-4CAD4043AF96}" destId="{C9BBB858-2161-48F5-B1BE-45855E0D3472}" srcOrd="0" destOrd="0" parTransId="{AB05E53B-E3C1-42C0-A34B-49C395AAAF8D}" sibTransId="{E4EA1C89-9E21-4DE3-B700-8D12936EF621}"/>
    <dgm:cxn modelId="{4CCC2A5A-82C5-4753-8DF5-9786FD76BB5A}" type="presOf" srcId="{D5952E55-6232-4066-A2C4-C5AB1DEFA827}" destId="{8A485972-6763-430F-8BB0-8692487E715E}" srcOrd="0" destOrd="0" presId="urn:microsoft.com/office/officeart/2005/8/layout/vList5"/>
    <dgm:cxn modelId="{2EB0E58F-70AD-4149-BE89-48AE6E650745}" srcId="{D5952E55-6232-4066-A2C4-C5AB1DEFA827}" destId="{4802C929-5061-49C5-81AB-300E482D76A1}" srcOrd="3" destOrd="0" parTransId="{49EF4810-5AF5-4E9E-AF3F-97DF09B44EF9}" sibTransId="{1B29D9A1-8630-4CB4-9F3D-1199FA29C8D1}"/>
    <dgm:cxn modelId="{FB0FB694-AD28-4884-A5BA-0711D70784E9}" type="presOf" srcId="{4802C929-5061-49C5-81AB-300E482D76A1}" destId="{56A7A9C2-7637-494E-BEE6-149D267D84F7}" srcOrd="0" destOrd="0" presId="urn:microsoft.com/office/officeart/2005/8/layout/vList5"/>
    <dgm:cxn modelId="{3A40CA95-FA14-4CBC-AFB2-A44B9E309BDF}" type="presOf" srcId="{70B09CDC-06E0-49AF-ABB6-3D7CE1CF9FDA}" destId="{80F74217-7754-4E50-A8C0-9C99479F3DC6}" srcOrd="0" destOrd="2" presId="urn:microsoft.com/office/officeart/2005/8/layout/vList5"/>
    <dgm:cxn modelId="{93CC889B-841D-4FA4-9462-C4EF8C33AF5D}" type="presOf" srcId="{D671F9DA-2DB1-4E0C-B0FB-30C8AC6D4C97}" destId="{80F74217-7754-4E50-A8C0-9C99479F3DC6}" srcOrd="0" destOrd="1" presId="urn:microsoft.com/office/officeart/2005/8/layout/vList5"/>
    <dgm:cxn modelId="{1E6586B2-5938-4066-984C-094808A8E14D}" type="presOf" srcId="{B3EBC3DD-80AC-4485-9945-DD24E40686CB}" destId="{0B75DFE5-3B9D-4DC2-BDED-03A4FA171E8F}" srcOrd="0" destOrd="1" presId="urn:microsoft.com/office/officeart/2005/8/layout/vList5"/>
    <dgm:cxn modelId="{2217F5B6-6559-4DED-BAB6-EB095544F824}" type="presOf" srcId="{C9BBB858-2161-48F5-B1BE-45855E0D3472}" destId="{80F74217-7754-4E50-A8C0-9C99479F3DC6}" srcOrd="0" destOrd="0" presId="urn:microsoft.com/office/officeart/2005/8/layout/vList5"/>
    <dgm:cxn modelId="{F59880B7-C4A6-484E-A20D-A12EA2055B14}" srcId="{D5952E55-6232-4066-A2C4-C5AB1DEFA827}" destId="{01ACF32D-118A-4614-8482-5E0A949B95C4}" srcOrd="0" destOrd="0" parTransId="{21B88FBD-434F-4F7A-A8D6-4087C8C22627}" sibTransId="{6FFB56A7-1717-4D0C-96B7-F6AC82BF291D}"/>
    <dgm:cxn modelId="{FB68AEDB-B408-4774-8B3D-699650464CF3}" srcId="{4802C929-5061-49C5-81AB-300E482D76A1}" destId="{3E24BF2B-647E-46A2-9C6A-86A7414A93A9}" srcOrd="1" destOrd="0" parTransId="{A67A1F37-8CD2-46D7-91ED-13BBA9579C29}" sibTransId="{F87EC1D7-6A6B-4C7A-ABB4-3B47378DF36B}"/>
    <dgm:cxn modelId="{103870E7-051C-4573-A4A9-E2444713B580}" srcId="{D5952E55-6232-4066-A2C4-C5AB1DEFA827}" destId="{A3DFC13F-BCA6-4D76-9772-F729FFA9A03E}" srcOrd="2" destOrd="0" parTransId="{85F59AC1-6A32-4185-9A32-9131B448CE61}" sibTransId="{4FC8D583-5C4E-4443-9B27-303785FB272F}"/>
    <dgm:cxn modelId="{3D94FAE9-2A80-4020-B27B-8F5140A6D673}" type="presOf" srcId="{A3DFC13F-BCA6-4D76-9772-F729FFA9A03E}" destId="{82155DD4-B046-48F6-B49A-F6358F0DE6D7}" srcOrd="0" destOrd="0" presId="urn:microsoft.com/office/officeart/2005/8/layout/vList5"/>
    <dgm:cxn modelId="{4881AAF1-F315-45BF-AAAD-AB03C08E0649}" srcId="{01ACF32D-118A-4614-8482-5E0A949B95C4}" destId="{B3EBC3DD-80AC-4485-9945-DD24E40686CB}" srcOrd="1" destOrd="0" parTransId="{8337C424-E61A-4EFF-8405-CAA5FCA98EAA}" sibTransId="{D11D89D1-712F-4BC4-AC6E-1106F4C13E71}"/>
    <dgm:cxn modelId="{393947F3-9524-4488-A369-BC5CA2EBBB21}" srcId="{CA5638C7-21E3-4043-A304-4CAD4043AF96}" destId="{D671F9DA-2DB1-4E0C-B0FB-30C8AC6D4C97}" srcOrd="1" destOrd="0" parTransId="{CCBF12A7-CCD6-4E2A-A298-4290A0290377}" sibTransId="{0B68EB0B-D57B-4CA6-8546-73C136544B5C}"/>
    <dgm:cxn modelId="{52F4E033-B84F-4A5C-8DA4-6382930DF085}" type="presParOf" srcId="{8A485972-6763-430F-8BB0-8692487E715E}" destId="{6B9D3719-BB68-4F0D-A89F-76BD53F798B3}" srcOrd="0" destOrd="0" presId="urn:microsoft.com/office/officeart/2005/8/layout/vList5"/>
    <dgm:cxn modelId="{8F3564DA-60C6-4D58-A023-5845D8EA1ADA}" type="presParOf" srcId="{6B9D3719-BB68-4F0D-A89F-76BD53F798B3}" destId="{79638443-03EC-4313-B605-0C8DFA40F53B}" srcOrd="0" destOrd="0" presId="urn:microsoft.com/office/officeart/2005/8/layout/vList5"/>
    <dgm:cxn modelId="{0D3175DA-4BD9-4E1A-87ED-348BB20E75D6}" type="presParOf" srcId="{6B9D3719-BB68-4F0D-A89F-76BD53F798B3}" destId="{0B75DFE5-3B9D-4DC2-BDED-03A4FA171E8F}" srcOrd="1" destOrd="0" presId="urn:microsoft.com/office/officeart/2005/8/layout/vList5"/>
    <dgm:cxn modelId="{99585B17-040F-4498-932C-987D32F507C8}" type="presParOf" srcId="{8A485972-6763-430F-8BB0-8692487E715E}" destId="{E124F6F6-C708-42FE-B665-1ABC34FC90CE}" srcOrd="1" destOrd="0" presId="urn:microsoft.com/office/officeart/2005/8/layout/vList5"/>
    <dgm:cxn modelId="{1C47F85C-537D-4DE9-A6BD-04B1D48AF126}" type="presParOf" srcId="{8A485972-6763-430F-8BB0-8692487E715E}" destId="{711A1BCC-53FF-4DE9-A74E-D45A08E9DCEA}" srcOrd="2" destOrd="0" presId="urn:microsoft.com/office/officeart/2005/8/layout/vList5"/>
    <dgm:cxn modelId="{010E65EA-D6DD-492C-99E1-993919CCE022}" type="presParOf" srcId="{711A1BCC-53FF-4DE9-A74E-D45A08E9DCEA}" destId="{1AEB44A4-932B-4EFF-AAE5-E7EC35A80411}" srcOrd="0" destOrd="0" presId="urn:microsoft.com/office/officeart/2005/8/layout/vList5"/>
    <dgm:cxn modelId="{1B0C8E25-6085-43EA-BCE1-B932B0AAF404}" type="presParOf" srcId="{711A1BCC-53FF-4DE9-A74E-D45A08E9DCEA}" destId="{80F74217-7754-4E50-A8C0-9C99479F3DC6}" srcOrd="1" destOrd="0" presId="urn:microsoft.com/office/officeart/2005/8/layout/vList5"/>
    <dgm:cxn modelId="{D4AAF0F8-23E1-4849-A04E-DFAEECE951E1}" type="presParOf" srcId="{8A485972-6763-430F-8BB0-8692487E715E}" destId="{2BBE4A9C-DDEA-45C9-B399-07EF397ACE82}" srcOrd="3" destOrd="0" presId="urn:microsoft.com/office/officeart/2005/8/layout/vList5"/>
    <dgm:cxn modelId="{45DC744C-80B4-46F8-90DC-F430CBBA2D30}" type="presParOf" srcId="{8A485972-6763-430F-8BB0-8692487E715E}" destId="{5442AB06-4211-48E7-B5FF-C9CAB929B208}" srcOrd="4" destOrd="0" presId="urn:microsoft.com/office/officeart/2005/8/layout/vList5"/>
    <dgm:cxn modelId="{D673A227-F042-417F-BDF4-B0F917A17D3A}" type="presParOf" srcId="{5442AB06-4211-48E7-B5FF-C9CAB929B208}" destId="{82155DD4-B046-48F6-B49A-F6358F0DE6D7}" srcOrd="0" destOrd="0" presId="urn:microsoft.com/office/officeart/2005/8/layout/vList5"/>
    <dgm:cxn modelId="{22FC8AD3-FE30-42AD-B3C5-1ED1E30E5773}" type="presParOf" srcId="{5442AB06-4211-48E7-B5FF-C9CAB929B208}" destId="{39617C26-D5A9-4DD7-AA9B-FDE26F4C4144}" srcOrd="1" destOrd="0" presId="urn:microsoft.com/office/officeart/2005/8/layout/vList5"/>
    <dgm:cxn modelId="{726CC5A4-FCEF-490E-88FB-53E3F5902116}" type="presParOf" srcId="{8A485972-6763-430F-8BB0-8692487E715E}" destId="{7E417CA7-D31F-4318-B2E1-0B86EF49112F}" srcOrd="5" destOrd="0" presId="urn:microsoft.com/office/officeart/2005/8/layout/vList5"/>
    <dgm:cxn modelId="{647F7794-39B6-49A4-B7A4-F466DF6BA187}" type="presParOf" srcId="{8A485972-6763-430F-8BB0-8692487E715E}" destId="{E64651A3-1791-4DA4-9BA8-E0C175F50E2C}" srcOrd="6" destOrd="0" presId="urn:microsoft.com/office/officeart/2005/8/layout/vList5"/>
    <dgm:cxn modelId="{B464D3BF-DFB3-4429-AB89-FB17DFFAFF04}" type="presParOf" srcId="{E64651A3-1791-4DA4-9BA8-E0C175F50E2C}" destId="{56A7A9C2-7637-494E-BEE6-149D267D84F7}" srcOrd="0" destOrd="0" presId="urn:microsoft.com/office/officeart/2005/8/layout/vList5"/>
    <dgm:cxn modelId="{36BC0266-01F6-447E-B6B7-9D54612D23A3}" type="presParOf" srcId="{E64651A3-1791-4DA4-9BA8-E0C175F50E2C}" destId="{8B7770CD-B734-40F5-BAB6-303A9F51FB4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5DFE5-3B9D-4DC2-BDED-03A4FA171E8F}">
      <dsp:nvSpPr>
        <dsp:cNvPr id="0" name=""/>
        <dsp:cNvSpPr/>
      </dsp:nvSpPr>
      <dsp:spPr>
        <a:xfrm rot="5400000">
          <a:off x="7461139" y="-2873538"/>
          <a:ext cx="1240133" cy="6990448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คกก.เขตสุขภาพ จัดทำแผนฯ  ส่ง สปสช.เขต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ให้จัดสรรให้เฉพาะ รพช. และ รพ.สต.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สปสช.เขต พิจารณาอนุมัติแผนฯ</a:t>
          </a:r>
        </a:p>
      </dsp:txBody>
      <dsp:txXfrm rot="-5400000">
        <a:off x="4585982" y="62157"/>
        <a:ext cx="6929910" cy="1119057"/>
      </dsp:txXfrm>
    </dsp:sp>
    <dsp:sp modelId="{79638443-03EC-4313-B605-0C8DFA40F53B}">
      <dsp:nvSpPr>
        <dsp:cNvPr id="0" name=""/>
        <dsp:cNvSpPr/>
      </dsp:nvSpPr>
      <dsp:spPr>
        <a:xfrm>
          <a:off x="310769" y="2421"/>
          <a:ext cx="4275212" cy="1238528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3200" b="1" kern="120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สป.สธ. </a:t>
          </a:r>
          <a:r>
            <a:rPr lang="en-US" sz="3200" b="1" kern="120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10% </a:t>
          </a:r>
          <a:endParaRPr lang="th-TH" sz="3200" b="1" kern="1200" dirty="0">
            <a:solidFill>
              <a:schemeClr val="tx1"/>
            </a:solidFill>
            <a:latin typeface="TH SarabunPSK" panose="020B0500040200020003" pitchFamily="34" charset="-34"/>
            <a:ea typeface="Tahoma" pitchFamily="34" charset="0"/>
            <a:cs typeface="TH SarabunPSK" panose="020B0500040200020003" pitchFamily="34" charset="-34"/>
          </a:endParaRP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3200" b="1" kern="1200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ระดับเขต</a:t>
          </a:r>
        </a:p>
      </dsp:txBody>
      <dsp:txXfrm>
        <a:off x="371229" y="62881"/>
        <a:ext cx="4154292" cy="1117608"/>
      </dsp:txXfrm>
    </dsp:sp>
    <dsp:sp modelId="{80F74217-7754-4E50-A8C0-9C99479F3DC6}">
      <dsp:nvSpPr>
        <dsp:cNvPr id="0" name=""/>
        <dsp:cNvSpPr/>
      </dsp:nvSpPr>
      <dsp:spPr>
        <a:xfrm rot="5400000">
          <a:off x="7269666" y="-1312898"/>
          <a:ext cx="1662412" cy="6990448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คณะกรรมการวางแผนและประเมินผลระดับจังหวัด (กวป.) จัดทำแผนฯ  </a:t>
          </a:r>
          <a:r>
            <a:rPr lang="th-TH" sz="2400" b="1" kern="1200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ส่ง สปสช.เขต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ให้จัดสรรให้เฉพาะ รพช. และ รพ.สต.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สปสช.เขต พิจารณาอนุมัติแผนฯ</a:t>
          </a:r>
        </a:p>
      </dsp:txBody>
      <dsp:txXfrm rot="-5400000">
        <a:off x="4605648" y="1432272"/>
        <a:ext cx="6909296" cy="1500108"/>
      </dsp:txXfrm>
    </dsp:sp>
    <dsp:sp modelId="{1AEB44A4-932B-4EFF-AAE5-E7EC35A80411}">
      <dsp:nvSpPr>
        <dsp:cNvPr id="0" name=""/>
        <dsp:cNvSpPr/>
      </dsp:nvSpPr>
      <dsp:spPr>
        <a:xfrm>
          <a:off x="310769" y="1515620"/>
          <a:ext cx="4275212" cy="1238528"/>
        </a:xfrm>
        <a:prstGeom prst="roundRect">
          <a:avLst/>
        </a:prstGeom>
        <a:solidFill>
          <a:srgbClr val="CC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3200" b="1" kern="120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สป.สธ. </a:t>
          </a:r>
          <a:r>
            <a:rPr lang="en-US" sz="3200" b="1" kern="120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20% </a:t>
          </a:r>
          <a:endParaRPr lang="th-TH" sz="3200" b="1" kern="1200" dirty="0">
            <a:solidFill>
              <a:schemeClr val="tx1"/>
            </a:solidFill>
            <a:latin typeface="TH SarabunPSK" panose="020B0500040200020003" pitchFamily="34" charset="-34"/>
            <a:ea typeface="Tahoma" pitchFamily="34" charset="0"/>
            <a:cs typeface="TH SarabunPSK" panose="020B0500040200020003" pitchFamily="34" charset="-34"/>
          </a:endParaRP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3200" b="1" kern="1200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ระดับจังหวัด</a:t>
          </a:r>
        </a:p>
      </dsp:txBody>
      <dsp:txXfrm>
        <a:off x="371229" y="1576080"/>
        <a:ext cx="4154292" cy="1117608"/>
      </dsp:txXfrm>
    </dsp:sp>
    <dsp:sp modelId="{39617C26-D5A9-4DD7-AA9B-FDE26F4C4144}">
      <dsp:nvSpPr>
        <dsp:cNvPr id="0" name=""/>
        <dsp:cNvSpPr/>
      </dsp:nvSpPr>
      <dsp:spPr>
        <a:xfrm rot="5400000">
          <a:off x="7506895" y="154156"/>
          <a:ext cx="1152782" cy="6986250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คณะกรรมการประสานงานสาธารณสุขระดับอำเภอ (</a:t>
          </a:r>
          <a:r>
            <a:rPr lang="th-TH" sz="2400" b="1" kern="1200" dirty="0" err="1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คปส</a:t>
          </a:r>
          <a:r>
            <a:rPr lang="th-TH" sz="2400" b="1" kern="1200" dirty="0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อ.) จัดทำแผนฯ  </a:t>
          </a:r>
          <a:r>
            <a:rPr lang="th-TH" sz="2400" b="1" kern="1200" dirty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ส่งผ่าน สสจ. เห็นชอบ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สปสช.เขต พิจารณาอนุมัติแผนฯ</a:t>
          </a:r>
        </a:p>
      </dsp:txBody>
      <dsp:txXfrm rot="-5400000">
        <a:off x="4590161" y="3127164"/>
        <a:ext cx="6929976" cy="1040234"/>
      </dsp:txXfrm>
    </dsp:sp>
    <dsp:sp modelId="{82155DD4-B046-48F6-B49A-F6358F0DE6D7}">
      <dsp:nvSpPr>
        <dsp:cNvPr id="0" name=""/>
        <dsp:cNvSpPr/>
      </dsp:nvSpPr>
      <dsp:spPr>
        <a:xfrm>
          <a:off x="310769" y="3028017"/>
          <a:ext cx="4279392" cy="1238528"/>
        </a:xfrm>
        <a:prstGeom prst="roundRect">
          <a:avLst/>
        </a:prstGeom>
        <a:solidFill>
          <a:srgbClr val="CC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3200" b="1" kern="1200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สป.สธ. </a:t>
          </a:r>
          <a:r>
            <a:rPr lang="en-US" sz="3200" b="1" kern="1200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70% </a:t>
          </a:r>
          <a:endParaRPr lang="th-TH" sz="3200" b="1" kern="1200" dirty="0">
            <a:solidFill>
              <a:schemeClr val="tx1"/>
            </a:solidFill>
            <a:latin typeface="TH SarabunPSK" panose="020B0500040200020003" pitchFamily="34" charset="-34"/>
            <a:ea typeface="Tahoma" pitchFamily="34" charset="0"/>
            <a:cs typeface="TH SarabunPSK" panose="020B0500040200020003" pitchFamily="34" charset="-34"/>
          </a:endParaRP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3200" b="1" kern="1200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ระดับหน่วยบริการ</a:t>
          </a:r>
        </a:p>
      </dsp:txBody>
      <dsp:txXfrm>
        <a:off x="371229" y="3088477"/>
        <a:ext cx="4158472" cy="1117608"/>
      </dsp:txXfrm>
    </dsp:sp>
    <dsp:sp modelId="{8B7770CD-B734-40F5-BAB6-303A9F51FB4D}">
      <dsp:nvSpPr>
        <dsp:cNvPr id="0" name=""/>
        <dsp:cNvSpPr/>
      </dsp:nvSpPr>
      <dsp:spPr>
        <a:xfrm rot="5400000">
          <a:off x="7587875" y="1454611"/>
          <a:ext cx="990822" cy="6986250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หน่วยบริการ จัดทำแผนฯ ส่ง สปสช.เขต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สปสช.เขต พิจารณาอนุมัติแผนฯ</a:t>
          </a:r>
        </a:p>
      </dsp:txBody>
      <dsp:txXfrm rot="-5400000">
        <a:off x="4590161" y="4500693"/>
        <a:ext cx="6937882" cy="894086"/>
      </dsp:txXfrm>
    </dsp:sp>
    <dsp:sp modelId="{56A7A9C2-7637-494E-BEE6-149D267D84F7}">
      <dsp:nvSpPr>
        <dsp:cNvPr id="0" name=""/>
        <dsp:cNvSpPr/>
      </dsp:nvSpPr>
      <dsp:spPr>
        <a:xfrm>
          <a:off x="310769" y="4328471"/>
          <a:ext cx="4279392" cy="1238528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3200" b="1" kern="1200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rPr>
            <a:t>สังกัดอื่นๆ(รัฐนอก/เอกชน)</a:t>
          </a:r>
        </a:p>
      </dsp:txBody>
      <dsp:txXfrm>
        <a:off x="371229" y="4388931"/>
        <a:ext cx="4158472" cy="1117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871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738" y="0"/>
            <a:ext cx="3076870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330BC168-2CF7-4AFA-8BB7-677913D00FF1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720675"/>
            <a:ext cx="3076871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738" y="9720675"/>
            <a:ext cx="3076870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376FE899-3939-4C4B-8B51-B1DEF136C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55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871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738" y="0"/>
            <a:ext cx="3076870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FDA43667-8DF7-4252-9D09-D401F71DC10B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38" y="4861157"/>
            <a:ext cx="5678425" cy="4605821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0675"/>
            <a:ext cx="3076871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738" y="9720675"/>
            <a:ext cx="3076870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7091589-ED67-465E-8973-6589A24A77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04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7684">
              <a:defRPr/>
            </a:pPr>
            <a:fld id="{760BB36A-BC1D-438F-96D5-19955EEC9F8D}" type="slidenum">
              <a:rPr lang="th-TH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pPr defTabSz="947684">
                <a:defRPr/>
              </a:pPr>
              <a:t>1</a:t>
            </a:fld>
            <a:endParaRPr lang="th-TH">
              <a:solidFill>
                <a:prstClr val="black"/>
              </a:solidFill>
              <a:latin typeface="Calibri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80328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7684">
              <a:defRPr/>
            </a:pPr>
            <a:fld id="{68C6ED72-D4EC-4F65-AF1F-5D7BBE940A75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7684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78474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7684">
              <a:defRPr/>
            </a:pPr>
            <a:fld id="{427DEED3-3E07-4D8C-AEFF-38A03BDFD598}" type="slidenum">
              <a:rPr lang="th-TH">
                <a:solidFill>
                  <a:prstClr val="black"/>
                </a:solidFill>
                <a:latin typeface="Calibri" panose="020F0502020204030204"/>
                <a:cs typeface="Cordia New" panose="020B0304020202020204" pitchFamily="34" charset="-34"/>
              </a:rPr>
              <a:pPr defTabSz="947684">
                <a:defRPr/>
              </a:pPr>
              <a:t>10</a:t>
            </a:fld>
            <a:endParaRPr lang="th-TH">
              <a:solidFill>
                <a:prstClr val="black"/>
              </a:solidFill>
              <a:latin typeface="Calibri" panose="020F050202020403020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638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8320" y="6384509"/>
            <a:ext cx="28447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5931" y="6360099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299" y="6385352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F813BCB-7329-476F-9736-90F1D571E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525" y="340052"/>
            <a:ext cx="9838797" cy="647991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75000"/>
              </a:lnSpc>
              <a:defRPr sz="3600">
                <a:solidFill>
                  <a:srgbClr val="99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5CFDAD-A723-4CCC-A942-9B9A7BE87B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/>
          <a:srcRect t="12636" b="13435"/>
          <a:stretch/>
        </p:blipFill>
        <p:spPr>
          <a:xfrm>
            <a:off x="10393119" y="314918"/>
            <a:ext cx="1442153" cy="67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812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Picture Fade on Path"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12125"/>
            <a:ext cx="11541512" cy="2895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3200" b="1" kern="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531476" y="1905676"/>
            <a:ext cx="7774427" cy="210849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900"/>
              </a:spcBef>
              <a:buNone/>
              <a:defRPr sz="3600" b="1">
                <a:solidFill>
                  <a:srgbClr val="FFFF00"/>
                </a:solidFill>
              </a:defRPr>
            </a:lvl1pPr>
            <a:lvl2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10886"/>
            <a:ext cx="2375337" cy="4645152"/>
          </a:xfrm>
          <a:solidFill>
            <a:schemeClr val="accent5">
              <a:lumMod val="40000"/>
              <a:lumOff val="60000"/>
            </a:schemeClr>
          </a:solidFill>
          <a:effectLst>
            <a:glow rad="101600">
              <a:srgbClr val="FFFFFF">
                <a:alpha val="40000"/>
              </a:srgbClr>
            </a:glow>
            <a:reflection blurRad="6350" stA="50000" endA="300" endPos="55000" dir="5400000" sy="-100000" algn="bl" rotWithShape="0"/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256511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450"/>
              </a:spcBef>
            </a:pPr>
            <a:r>
              <a:rPr lang="en-US" sz="12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phrases. </a:t>
            </a:r>
          </a:p>
          <a:p>
            <a:pPr defTabSz="685800">
              <a:spcBef>
                <a:spcPts val="450"/>
              </a:spcBef>
              <a:defRPr/>
            </a:pPr>
            <a:r>
              <a:rPr lang="en-US" sz="12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change the sample image, select the picture and delete it. Now click the Pictures icon in the placeholder to insert your own image.</a:t>
            </a:r>
          </a:p>
          <a:p>
            <a:pPr>
              <a:spcBef>
                <a:spcPts val="450"/>
              </a:spcBef>
            </a:pPr>
            <a:r>
              <a:rPr lang="en-US" sz="12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  <a:p>
            <a:pPr>
              <a:spcBef>
                <a:spcPts val="450"/>
              </a:spcBef>
            </a:pPr>
            <a:endParaRPr lang="en-US" sz="12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531475" y="4656038"/>
            <a:ext cx="7774427" cy="1252926"/>
          </a:xfrm>
        </p:spPr>
        <p:txBody>
          <a:bodyPr rIns="180000" anchor="ctr">
            <a:normAutofit/>
          </a:bodyPr>
          <a:lstStyle>
            <a:lvl1pPr marL="0" indent="0" algn="r">
              <a:buNone/>
              <a:defRPr sz="24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2174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solidFill>
            <a:schemeClr val="bg1"/>
          </a:solidFill>
        </p:spPr>
        <p:txBody>
          <a:bodyPr anchor="ctr" anchorCtr="1">
            <a:normAutofit/>
          </a:bodyPr>
          <a:lstStyle>
            <a:lvl1pPr>
              <a:defRPr sz="3200">
                <a:solidFill>
                  <a:srgbClr val="0033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466013"/>
          </a:xfrm>
          <a:solidFill>
            <a:srgbClr val="336600"/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079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solidFill>
            <a:schemeClr val="accent2"/>
          </a:solidFill>
        </p:spPr>
        <p:txBody>
          <a:bodyPr tIns="288000" anchor="t" anchorCtr="0">
            <a:normAutofit/>
          </a:bodyPr>
          <a:lstStyle>
            <a:lvl1pPr algn="l">
              <a:defRPr sz="2700">
                <a:solidFill>
                  <a:srgbClr val="0033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43377"/>
            <a:ext cx="10515600" cy="466013"/>
          </a:xfrm>
          <a:solidFill>
            <a:srgbClr val="336600"/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57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09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488" y="117475"/>
            <a:ext cx="11318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2"/>
          <p:cNvCxnSpPr/>
          <p:nvPr/>
        </p:nvCxnSpPr>
        <p:spPr bwMode="auto">
          <a:xfrm>
            <a:off x="0" y="755650"/>
            <a:ext cx="12192000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50000">
                <a:schemeClr val="bg1"/>
              </a:gs>
              <a:gs pos="100000">
                <a:srgbClr val="006600"/>
              </a:gs>
            </a:gsLst>
            <a:lin ang="5400000" scaled="1"/>
          </a:gradFill>
          <a:ln w="38100" cap="flat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Picture 1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050" y="117475"/>
            <a:ext cx="11318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4"/>
          <p:cNvCxnSpPr/>
          <p:nvPr userDrawn="1"/>
        </p:nvCxnSpPr>
        <p:spPr bwMode="auto">
          <a:xfrm>
            <a:off x="0" y="755650"/>
            <a:ext cx="12192000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50000">
                <a:schemeClr val="bg1"/>
              </a:gs>
              <a:gs pos="100000">
                <a:srgbClr val="006600"/>
              </a:gs>
            </a:gsLst>
            <a:lin ang="5400000" scaled="1"/>
          </a:gradFill>
          <a:ln w="38100" cap="flat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15" descr="C:\Users\kanchana.s\AppData\Local\Temp\Rar$DI47.512\logo MOPH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138" y="53975"/>
            <a:ext cx="94615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27909"/>
            <a:ext cx="10972800" cy="5054583"/>
          </a:xfrm>
        </p:spPr>
        <p:txBody>
          <a:bodyPr/>
          <a:lstStyle>
            <a:lvl1pPr marL="355600" indent="-355600" algn="l" rtl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Tahoma" pitchFamily="34" charset="0"/>
              <a:buChar char="●"/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§"/>
              <a:defRPr sz="2600"/>
            </a:lvl2pPr>
            <a:lvl3pPr>
              <a:lnSpc>
                <a:spcPct val="120000"/>
              </a:lnSpc>
              <a:spcBef>
                <a:spcPts val="600"/>
              </a:spcBef>
              <a:buClrTx/>
              <a:buSzPct val="80000"/>
              <a:buFont typeface="Wingdings" pitchFamily="2" charset="2"/>
              <a:buChar char="v"/>
              <a:defRPr/>
            </a:lvl3pPr>
            <a:lvl4pPr>
              <a:lnSpc>
                <a:spcPct val="120000"/>
              </a:lnSpc>
              <a:spcBef>
                <a:spcPts val="600"/>
              </a:spcBef>
              <a:buClrTx/>
              <a:defRPr/>
            </a:lvl4pPr>
            <a:lvl5pPr>
              <a:lnSpc>
                <a:spcPct val="120000"/>
              </a:lnSpc>
              <a:spcBef>
                <a:spcPts val="600"/>
              </a:spcBef>
              <a:buClrTx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" y="-13061"/>
            <a:ext cx="9735403" cy="768532"/>
          </a:xfrm>
          <a:prstGeom prst="rect">
            <a:avLst/>
          </a:prstGeom>
          <a:solidFill>
            <a:schemeClr val="accent1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396000"/>
          <a:lstStyle>
            <a:lvl1pPr algn="l">
              <a:defRPr sz="2800"/>
            </a:lvl1pPr>
          </a:lstStyle>
          <a:p>
            <a:pPr lvl="0"/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88100"/>
            <a:ext cx="2844800" cy="385763"/>
          </a:xfrm>
        </p:spPr>
        <p:txBody>
          <a:bodyPr/>
          <a:lstStyle>
            <a:lvl1pPr eaLnBrk="0" fontAlgn="auto" hangingPunct="0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737600" y="6388100"/>
            <a:ext cx="2844800" cy="369888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F5B4BDF-F058-4663-945D-F89CD2A01DB6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165600" y="6388100"/>
            <a:ext cx="3860800" cy="369888"/>
          </a:xfrm>
        </p:spPr>
        <p:txBody>
          <a:bodyPr/>
          <a:lstStyle>
            <a:lvl1pPr eaLnBrk="0" fontAlgn="auto" hangingPunct="0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421252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8320" y="6384509"/>
            <a:ext cx="28447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5931" y="6360099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299" y="6385352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F813BCB-7329-476F-9736-90F1D571E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525" y="340052"/>
            <a:ext cx="9838797" cy="647991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75000"/>
              </a:lnSpc>
              <a:defRPr sz="3600">
                <a:solidFill>
                  <a:srgbClr val="99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5CFDAD-A723-4CCC-A942-9B9A7BE87B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2636" b="13435"/>
          <a:stretch/>
        </p:blipFill>
        <p:spPr>
          <a:xfrm>
            <a:off x="10393119" y="314918"/>
            <a:ext cx="1442153" cy="67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658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BF85BB56-3C0F-4E44-9C93-43D5F7EFBD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911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DAC8DB-2AE5-4EC6-9235-D0FFDD58E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25" y="1122363"/>
            <a:ext cx="11846257" cy="2309966"/>
          </a:xfrm>
        </p:spPr>
        <p:txBody>
          <a:bodyPr anchor="b">
            <a:normAutofit/>
          </a:bodyPr>
          <a:lstStyle>
            <a:lvl1pPr algn="ctr">
              <a:defRPr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en-US"/>
              <a:t>Click to edit Master title style</a:t>
            </a:r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9E232-A4ED-4DAE-B078-866CF6C753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B7282-5384-4BB2-BFFF-BA60DA6A6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A8498A67-E3EB-47C8-9B4F-0D1670CB31F6}" type="slidenum">
              <a:rPr lang="th-TH" smtClean="0"/>
              <a:pPr/>
              <a:t>‹#›</a:t>
            </a:fld>
            <a:endParaRPr lang="th-TH"/>
          </a:p>
        </p:txBody>
      </p:sp>
      <p:pic>
        <p:nvPicPr>
          <p:cNvPr id="8" name="Picture 7" descr="logo_NHSO">
            <a:extLst>
              <a:ext uri="{FF2B5EF4-FFF2-40B4-BE49-F238E27FC236}">
                <a16:creationId xmlns:a16="http://schemas.microsoft.com/office/drawing/2014/main" id="{3B5E6B0B-2C9A-4B7B-9B3C-6751D916E8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5089786" y="303798"/>
            <a:ext cx="2012425" cy="818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312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3B0CDAC4-52B3-4581-9714-A5C02DFA61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2757714"/>
          </a:xfrm>
          <a:prstGeom prst="rect">
            <a:avLst/>
          </a:prstGeom>
        </p:spPr>
      </p:pic>
      <p:pic>
        <p:nvPicPr>
          <p:cNvPr id="8" name="Content Placeholder 5">
            <a:extLst>
              <a:ext uri="{FF2B5EF4-FFF2-40B4-BE49-F238E27FC236}">
                <a16:creationId xmlns:a16="http://schemas.microsoft.com/office/drawing/2014/main" id="{CF07B9A3-4F37-4E92-9F54-27AE63D397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5195454"/>
            <a:ext cx="12192001" cy="1662545"/>
          </a:xfrm>
          <a:prstGeom prst="rect">
            <a:avLst/>
          </a:prstGeom>
        </p:spPr>
      </p:pic>
      <p:pic>
        <p:nvPicPr>
          <p:cNvPr id="9" name="Picture 8" descr="logo_NHSO">
            <a:extLst>
              <a:ext uri="{FF2B5EF4-FFF2-40B4-BE49-F238E27FC236}">
                <a16:creationId xmlns:a16="http://schemas.microsoft.com/office/drawing/2014/main" id="{7BC25143-AEFB-4103-B50F-0EB7533037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10557163" y="136506"/>
            <a:ext cx="1481757" cy="63275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DCB0F8-FCC5-464E-921E-54C4AD435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2" y="-28122"/>
            <a:ext cx="10515601" cy="797379"/>
          </a:xfrm>
        </p:spPr>
        <p:txBody>
          <a:bodyPr>
            <a:normAutofit/>
          </a:bodyPr>
          <a:lstStyle>
            <a:lvl1pPr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en-US"/>
              <a:t>Click to edit Master title style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62ED-6478-4D3A-A97A-E2BD5DDE0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528" y="1031327"/>
            <a:ext cx="11678392" cy="5188497"/>
          </a:xfrm>
        </p:spPr>
        <p:txBody>
          <a:bodyPr>
            <a:normAutofit/>
          </a:bodyPr>
          <a:lstStyle>
            <a:lvl1pPr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A3CDB-9C33-431D-B1B2-DFF6D3D63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78" y="6356349"/>
            <a:ext cx="1243541" cy="365125"/>
          </a:xfrm>
        </p:spPr>
        <p:txBody>
          <a:bodyPr/>
          <a:lstStyle>
            <a:lvl1pPr>
              <a:defRPr sz="1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A8498A67-E3EB-47C8-9B4F-0D1670CB31F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15974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DF0E4A-E3B7-4AFD-9C17-B22B417F6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9B654A-47DC-4E5D-82DD-E83BFCE7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BC9E8-7E93-4E83-B0DB-4E3922818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E488-C45E-4E15-A10F-149707F811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7728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BF85BB56-3C0F-4E44-9C93-43D5F7EFBD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911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DAC8DB-2AE5-4EC6-9235-D0FFDD58E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25" y="1122363"/>
            <a:ext cx="11846257" cy="2309966"/>
          </a:xfrm>
        </p:spPr>
        <p:txBody>
          <a:bodyPr anchor="b">
            <a:normAutofit/>
          </a:bodyPr>
          <a:lstStyle>
            <a:lvl1pPr algn="ctr">
              <a:defRPr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9E232-A4ED-4DAE-B078-866CF6C753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th-T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B7282-5384-4BB2-BFFF-BA60DA6A6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A8498A67-E3EB-47C8-9B4F-0D1670CB31F6}" type="slidenum">
              <a:rPr lang="th-TH" smtClean="0"/>
              <a:pPr/>
              <a:t>‹#›</a:t>
            </a:fld>
            <a:endParaRPr lang="th-TH"/>
          </a:p>
        </p:txBody>
      </p:sp>
      <p:pic>
        <p:nvPicPr>
          <p:cNvPr id="8" name="Picture 7" descr="logo_NHSO">
            <a:extLst>
              <a:ext uri="{FF2B5EF4-FFF2-40B4-BE49-F238E27FC236}">
                <a16:creationId xmlns:a16="http://schemas.microsoft.com/office/drawing/2014/main" id="{3B5E6B0B-2C9A-4B7B-9B3C-6751D916E8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5089786" y="303798"/>
            <a:ext cx="2012425" cy="818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567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3B0CDAC4-52B3-4581-9714-A5C02DFA61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2757714"/>
          </a:xfrm>
          <a:prstGeom prst="rect">
            <a:avLst/>
          </a:prstGeom>
        </p:spPr>
      </p:pic>
      <p:pic>
        <p:nvPicPr>
          <p:cNvPr id="8" name="Content Placeholder 5">
            <a:extLst>
              <a:ext uri="{FF2B5EF4-FFF2-40B4-BE49-F238E27FC236}">
                <a16:creationId xmlns:a16="http://schemas.microsoft.com/office/drawing/2014/main" id="{CF07B9A3-4F37-4E92-9F54-27AE63D397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5195454"/>
            <a:ext cx="12192001" cy="1662545"/>
          </a:xfrm>
          <a:prstGeom prst="rect">
            <a:avLst/>
          </a:prstGeom>
        </p:spPr>
      </p:pic>
      <p:pic>
        <p:nvPicPr>
          <p:cNvPr id="9" name="Picture 8" descr="logo_NHSO">
            <a:extLst>
              <a:ext uri="{FF2B5EF4-FFF2-40B4-BE49-F238E27FC236}">
                <a16:creationId xmlns:a16="http://schemas.microsoft.com/office/drawing/2014/main" id="{7BC25143-AEFB-4103-B50F-0EB7533037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10557163" y="136506"/>
            <a:ext cx="1481757" cy="63275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DCB0F8-FCC5-464E-921E-54C4AD435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2" y="-28122"/>
            <a:ext cx="10515601" cy="797379"/>
          </a:xfrm>
        </p:spPr>
        <p:txBody>
          <a:bodyPr>
            <a:normAutofit/>
          </a:bodyPr>
          <a:lstStyle>
            <a:lvl1pPr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62ED-6478-4D3A-A97A-E2BD5DDE0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528" y="1031327"/>
            <a:ext cx="11678392" cy="5188497"/>
          </a:xfrm>
        </p:spPr>
        <p:txBody>
          <a:bodyPr>
            <a:normAutofit/>
          </a:bodyPr>
          <a:lstStyle>
            <a:lvl1pPr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A3CDB-9C33-431D-B1B2-DFF6D3D63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78" y="6356349"/>
            <a:ext cx="1243541" cy="365125"/>
          </a:xfrm>
        </p:spPr>
        <p:txBody>
          <a:bodyPr/>
          <a:lstStyle>
            <a:lvl1pPr>
              <a:defRPr sz="1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A8498A67-E3EB-47C8-9B4F-0D1670CB31F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46313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E9F46-57D7-4C82-9367-2F6B8F99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D0530F-0D20-40F8-BF71-811784F13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DC0D0-7967-4711-B0EC-167A8CD59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CCE858-17E3-4095-94DD-598CA3DFE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4C3-A16C-4DEB-9A3D-0F81801870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5398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763C47-EAEE-4532-AADE-92F49822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83069-5BFC-4324-877C-46D40FD4A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EC70A-A8A1-4FF5-8B90-BEBD2C8BF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4C3-A16C-4DEB-9A3D-0F81801870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940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3E89F-D14B-4896-9EC7-BAFCA5662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17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spcBef>
                <a:spcPts val="450"/>
              </a:spcBef>
              <a:defRPr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120000"/>
              </a:lnSpc>
              <a:spcBef>
                <a:spcPts val="450"/>
              </a:spcBef>
              <a:defRPr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3543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120000"/>
              </a:lnSpc>
              <a:spcBef>
                <a:spcPts val="450"/>
              </a:spcBef>
              <a:defRPr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04EBABB-164C-4B21-A7DC-1011164A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64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8" r:id="rId6"/>
  </p:sldLayoutIdLst>
  <p:hf hdr="0" ftr="0" dt="0"/>
  <p:txStyles>
    <p:titleStyle>
      <a:lvl1pPr algn="l" defTabSz="685800" rtl="0" eaLnBrk="1" latinLnBrk="0" hangingPunct="1">
        <a:lnSpc>
          <a:spcPct val="120000"/>
        </a:lnSpc>
        <a:spcBef>
          <a:spcPts val="450"/>
        </a:spcBef>
        <a:buNone/>
        <a:defRPr sz="3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450"/>
        </a:spcBef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450"/>
        </a:spcBef>
        <a:buFont typeface="Tahoma" panose="020B0604030504040204" pitchFamily="34" charset="0"/>
        <a:buChar char="−"/>
        <a:defRPr sz="15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2822E6-C291-4ABF-A67D-44E99C251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BC76B-C6A9-4CF1-A628-B5031A77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16897-0C0A-4C3C-B9DC-AF0329FB7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9668F-7FD1-42C7-B2D9-1D8333E65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CEF95-31B0-462C-9F1E-F3E815DA6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98A67-E3EB-47C8-9B4F-0D1670CB31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542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2822E6-C291-4ABF-A67D-44E99C251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BC76B-C6A9-4CF1-A628-B5031A77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16897-0C0A-4C3C-B9DC-AF0329FB7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9668F-7FD1-42C7-B2D9-1D8333E65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CEF95-31B0-462C-9F1E-F3E815DA6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98A67-E3EB-47C8-9B4F-0D1670CB31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231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2400" y="2110299"/>
            <a:ext cx="11202791" cy="2561970"/>
          </a:xfrm>
        </p:spPr>
        <p:txBody>
          <a:bodyPr anchor="ctr"/>
          <a:lstStyle/>
          <a:p>
            <a:pPr algn="ctr"/>
            <a:r>
              <a:rPr lang="th-TH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แผนงบค่าบริการทางการแพทย์</a:t>
            </a:r>
            <a:br>
              <a:rPr lang="th-TH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ที่เบิกจ่ายในลักษณะงบลงทุน ปีงบประมาณ 2565 </a:t>
            </a:r>
            <a:br>
              <a:rPr lang="th-TH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(หน่วยบริการสังกัดสำนักงานปลัดกระทรวงสาธารณสุข)</a:t>
            </a:r>
            <a:br>
              <a:rPr lang="th-TH" sz="4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Subtitle 13"/>
          <p:cNvSpPr txBox="1">
            <a:spLocks/>
          </p:cNvSpPr>
          <p:nvPr/>
        </p:nvSpPr>
        <p:spPr bwMode="auto">
          <a:xfrm>
            <a:off x="1788732" y="5731763"/>
            <a:ext cx="9819030" cy="1197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18000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Tahoma" panose="020B0604030504040204" pitchFamily="34" charset="0"/>
              <a:cs typeface="Tahoma"/>
            </a:endParaRPr>
          </a:p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Tahoma" panose="020B0604030504040204" pitchFamily="34" charset="0"/>
              <a:cs typeface="Tahoma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 </a:t>
            </a:r>
            <a:endParaRPr kumimoji="0" lang="en-US" altLang="th-T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Tahoma" panose="020B0604030504040204" pitchFamily="34" charset="0"/>
              <a:cs typeface="Tahom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5976380"/>
            <a:ext cx="8471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000" b="1" dirty="0">
                <a:solidFill>
                  <a:schemeClr val="accent4">
                    <a:lumMod val="50000"/>
                  </a:schemeClr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สำนักงานหลักประกันสุขภาพแห่งชาติ เขต 5 ราชบุรี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pic>
        <p:nvPicPr>
          <p:cNvPr id="7" name="รูปภาพ 17" descr="NHSO_log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95580" y="132446"/>
            <a:ext cx="2200840" cy="918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5CE010C-EEE2-4010-B0F3-E312EBBFBB82}"/>
              </a:ext>
            </a:extLst>
          </p:cNvPr>
          <p:cNvSpPr txBox="1"/>
          <p:nvPr/>
        </p:nvSpPr>
        <p:spPr>
          <a:xfrm>
            <a:off x="10049020" y="100299"/>
            <a:ext cx="2062639" cy="76944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วาระที่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3.7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903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84EE1DD4-CA66-4013-820E-EE95FC9C18B6}"/>
              </a:ext>
            </a:extLst>
          </p:cNvPr>
          <p:cNvCxnSpPr>
            <a:cxnSpLocks/>
          </p:cNvCxnSpPr>
          <p:nvPr/>
        </p:nvCxnSpPr>
        <p:spPr>
          <a:xfrm flipV="1">
            <a:off x="5126141" y="3753101"/>
            <a:ext cx="0" cy="2045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72A17A2A-56B5-492E-8FF8-2C5A69821D8C}"/>
              </a:ext>
            </a:extLst>
          </p:cNvPr>
          <p:cNvSpPr/>
          <p:nvPr/>
        </p:nvSpPr>
        <p:spPr>
          <a:xfrm>
            <a:off x="4564253" y="3760519"/>
            <a:ext cx="5533463" cy="523220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ระหว่างดำเนินการอาจมีดอกเบี้ย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ค่าปรับ เกิดขึ้น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1B911AFB-E1FC-4A14-84C3-ADAECE970FAC}"/>
              </a:ext>
            </a:extLst>
          </p:cNvPr>
          <p:cNvCxnSpPr>
            <a:cxnSpLocks/>
          </p:cNvCxnSpPr>
          <p:nvPr/>
        </p:nvCxnSpPr>
        <p:spPr>
          <a:xfrm>
            <a:off x="3882920" y="3418800"/>
            <a:ext cx="3448064" cy="547"/>
          </a:xfrm>
          <a:prstGeom prst="straightConnector1">
            <a:avLst/>
          </a:prstGeom>
          <a:ln w="76200">
            <a:solidFill>
              <a:srgbClr val="00B0F0"/>
            </a:solidFill>
            <a:headEnd type="oval" w="med" len="med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1414F640-A223-48BD-9535-06885EFD2A54}"/>
              </a:ext>
            </a:extLst>
          </p:cNvPr>
          <p:cNvSpPr/>
          <p:nvPr/>
        </p:nvSpPr>
        <p:spPr>
          <a:xfrm>
            <a:off x="54760" y="32801"/>
            <a:ext cx="12082480" cy="872477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3000" b="1" dirty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5</a:t>
            </a:r>
            <a:r>
              <a:rPr lang="en-US" sz="3000" b="1" dirty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 </a:t>
            </a:r>
            <a:r>
              <a:rPr kumimoji="0" lang="th-TH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กรอบระยะเวลาการดำเนินงานงบค่าบริการทางการแพทย์ที่เบิกจ่ายในลักษณะงบลงทุน ปีงบประมาณ 2565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สำนักงานหลักประกันสุขภาพแห่งชาติ เขต 5 ราชบุรี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9F7C290-D032-400C-BFC9-6A3D3F329D3D}"/>
              </a:ext>
            </a:extLst>
          </p:cNvPr>
          <p:cNvGrpSpPr/>
          <p:nvPr/>
        </p:nvGrpSpPr>
        <p:grpSpPr>
          <a:xfrm>
            <a:off x="9531687" y="1125202"/>
            <a:ext cx="1289139" cy="1380371"/>
            <a:chOff x="3532374" y="2214426"/>
            <a:chExt cx="1283080" cy="103527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2FEC39F-CEC3-48E3-ACD5-5B705B5C4BC3}"/>
                </a:ext>
              </a:extLst>
            </p:cNvPr>
            <p:cNvSpPr/>
            <p:nvPr/>
          </p:nvSpPr>
          <p:spPr>
            <a:xfrm>
              <a:off x="3532374" y="2214426"/>
              <a:ext cx="1252288" cy="8545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D421265-BB1A-42D8-8124-19637AF2E872}"/>
                </a:ext>
              </a:extLst>
            </p:cNvPr>
            <p:cNvSpPr txBox="1"/>
            <p:nvPr/>
          </p:nvSpPr>
          <p:spPr>
            <a:xfrm>
              <a:off x="3562589" y="2318632"/>
              <a:ext cx="1252865" cy="931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30</a:t>
              </a:r>
              <a:r>
                <a:rPr kumimoji="0" lang="th-TH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</a:t>
              </a:r>
              <a:r>
                <a:rPr kumimoji="0" lang="th-TH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กย</a:t>
              </a:r>
              <a:r>
                <a:rPr kumimoji="0" lang="th-TH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.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66</a:t>
              </a:r>
              <a:r>
                <a:rPr kumimoji="0" lang="th-TH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สิ้นสุด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67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F64190EA-88E3-4C78-B05C-F97131A00F62}"/>
              </a:ext>
            </a:extLst>
          </p:cNvPr>
          <p:cNvSpPr txBox="1"/>
          <p:nvPr/>
        </p:nvSpPr>
        <p:spPr>
          <a:xfrm>
            <a:off x="10240197" y="1684042"/>
            <a:ext cx="17860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 สรุปผล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 ตามแบบฟอร์ม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เงินเหลือจ่าย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(หลังเบิกจ่ายแล้ว)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  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นำเข้าเงินบำรุง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F297E7E-5F49-4A54-8770-23DCD24690FF}"/>
              </a:ext>
            </a:extLst>
          </p:cNvPr>
          <p:cNvCxnSpPr>
            <a:cxnSpLocks/>
          </p:cNvCxnSpPr>
          <p:nvPr/>
        </p:nvCxnSpPr>
        <p:spPr>
          <a:xfrm flipV="1">
            <a:off x="3882921" y="3600143"/>
            <a:ext cx="3476767" cy="17093"/>
          </a:xfrm>
          <a:prstGeom prst="straightConnector1">
            <a:avLst/>
          </a:prstGeom>
          <a:ln w="76200">
            <a:solidFill>
              <a:srgbClr val="00B050"/>
            </a:solidFill>
            <a:headEnd type="oval" w="med" len="med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B7BA436-E806-46C8-AB63-BC8105CB5A4A}"/>
              </a:ext>
            </a:extLst>
          </p:cNvPr>
          <p:cNvCxnSpPr>
            <a:cxnSpLocks/>
          </p:cNvCxnSpPr>
          <p:nvPr/>
        </p:nvCxnSpPr>
        <p:spPr>
          <a:xfrm flipV="1">
            <a:off x="7359687" y="3586492"/>
            <a:ext cx="2738029" cy="10245"/>
          </a:xfrm>
          <a:prstGeom prst="straightConnector1">
            <a:avLst/>
          </a:prstGeom>
          <a:ln w="76200">
            <a:solidFill>
              <a:srgbClr val="00B050"/>
            </a:solidFill>
            <a:headEnd type="oval" w="med" len="med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C2177F3-8ED9-4412-AD5E-9E41F46BEBF7}"/>
              </a:ext>
            </a:extLst>
          </p:cNvPr>
          <p:cNvCxnSpPr>
            <a:cxnSpLocks/>
          </p:cNvCxnSpPr>
          <p:nvPr/>
        </p:nvCxnSpPr>
        <p:spPr>
          <a:xfrm>
            <a:off x="10153077" y="3609670"/>
            <a:ext cx="1716048" cy="7567"/>
          </a:xfrm>
          <a:prstGeom prst="straightConnector1">
            <a:avLst/>
          </a:prstGeom>
          <a:ln w="76200">
            <a:solidFill>
              <a:srgbClr val="FF0000"/>
            </a:solidFill>
            <a:headEnd type="oval" w="med" len="med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A5857FC-76C6-4790-A045-561C8A526B8B}"/>
              </a:ext>
            </a:extLst>
          </p:cNvPr>
          <p:cNvSpPr txBox="1"/>
          <p:nvPr/>
        </p:nvSpPr>
        <p:spPr>
          <a:xfrm>
            <a:off x="10199921" y="4039163"/>
            <a:ext cx="1907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เงินคืนกองทุนสปสช.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ดอกเบี้ย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ค่าปรับ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หน่วยบริการ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ประสงค์จะคืน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ไม่ดำเนินการ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283B343-B11D-4DA9-AF12-D315F166F8DC}"/>
              </a:ext>
            </a:extLst>
          </p:cNvPr>
          <p:cNvGrpSpPr/>
          <p:nvPr/>
        </p:nvGrpSpPr>
        <p:grpSpPr>
          <a:xfrm>
            <a:off x="4538552" y="3622998"/>
            <a:ext cx="312536" cy="1167597"/>
            <a:chOff x="3038566" y="3107295"/>
            <a:chExt cx="351891" cy="832607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BE70F09-8B12-4CFB-BA02-8F929FD841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59832" y="3107295"/>
              <a:ext cx="0" cy="83260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9FDD2978-CF79-479E-89E8-27CF544B52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38566" y="3929136"/>
              <a:ext cx="351891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3A8C114E-4E6E-41D2-8DB2-91EFDE353E46}"/>
              </a:ext>
            </a:extLst>
          </p:cNvPr>
          <p:cNvSpPr txBox="1"/>
          <p:nvPr/>
        </p:nvSpPr>
        <p:spPr>
          <a:xfrm>
            <a:off x="4211284" y="2239666"/>
            <a:ext cx="2833064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เป้าหมาย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ดำเนินการให้แล้วเสร็จ ภายใน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1 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ปี งบประมาณ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07CFD7D-0E11-4CD7-827A-7547D08EB8DF}"/>
              </a:ext>
            </a:extLst>
          </p:cNvPr>
          <p:cNvCxnSpPr>
            <a:cxnSpLocks/>
          </p:cNvCxnSpPr>
          <p:nvPr/>
        </p:nvCxnSpPr>
        <p:spPr>
          <a:xfrm>
            <a:off x="556931" y="3591799"/>
            <a:ext cx="3325989" cy="4939"/>
          </a:xfrm>
          <a:prstGeom prst="straightConnector1">
            <a:avLst/>
          </a:prstGeom>
          <a:ln w="76200">
            <a:solidFill>
              <a:srgbClr val="0070C0"/>
            </a:solidFill>
            <a:headEnd type="oval" w="med" len="med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8B828EF-4389-4F13-9BF1-B3B5591D8EFB}"/>
              </a:ext>
            </a:extLst>
          </p:cNvPr>
          <p:cNvGrpSpPr/>
          <p:nvPr/>
        </p:nvGrpSpPr>
        <p:grpSpPr>
          <a:xfrm>
            <a:off x="248064" y="1755111"/>
            <a:ext cx="1585866" cy="1291442"/>
            <a:chOff x="3532374" y="2276872"/>
            <a:chExt cx="1037751" cy="72008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15C4C712-4884-46C7-923A-B8893891269B}"/>
                </a:ext>
              </a:extLst>
            </p:cNvPr>
            <p:cNvSpPr/>
            <p:nvPr/>
          </p:nvSpPr>
          <p:spPr>
            <a:xfrm>
              <a:off x="3532374" y="2276872"/>
              <a:ext cx="1037751" cy="720080"/>
            </a:xfrm>
            <a:prstGeom prst="ellipse">
              <a:avLst/>
            </a:prstGeom>
            <a:solidFill>
              <a:srgbClr val="CC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3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9F1FC1D-DBEB-4D9A-A220-792581089705}"/>
                </a:ext>
              </a:extLst>
            </p:cNvPr>
            <p:cNvSpPr txBox="1"/>
            <p:nvPr/>
          </p:nvSpPr>
          <p:spPr>
            <a:xfrm>
              <a:off x="3616742" y="2365058"/>
              <a:ext cx="875047" cy="5663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b="1" dirty="0">
                  <a:solidFill>
                    <a:prstClr val="black"/>
                  </a:solidFill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23 </a:t>
              </a:r>
              <a:r>
                <a:rPr lang="th-TH" sz="2000" b="1" dirty="0">
                  <a:solidFill>
                    <a:prstClr val="black"/>
                  </a:solidFill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ส.ค. </a:t>
              </a:r>
              <a:r>
                <a:rPr lang="en-US" sz="2000" b="1" dirty="0">
                  <a:solidFill>
                    <a:prstClr val="black"/>
                  </a:solidFill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64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th-TH" sz="2000" b="1" dirty="0">
                  <a:solidFill>
                    <a:prstClr val="black"/>
                  </a:solidFill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สปสช.ส่วนกลาง</a:t>
              </a:r>
              <a:br>
                <a:rPr lang="th-TH" sz="2000" b="1" dirty="0">
                  <a:solidFill>
                    <a:prstClr val="black"/>
                  </a:solidFill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</a:br>
              <a:r>
                <a:rPr lang="th-TH" sz="2000" b="1" dirty="0">
                  <a:solidFill>
                    <a:prstClr val="black"/>
                  </a:solidFill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แจ้งวงเงินเขต</a:t>
              </a:r>
              <a:endPara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0120E68-6631-40C4-A758-D26E743EA7C1}"/>
              </a:ext>
            </a:extLst>
          </p:cNvPr>
          <p:cNvGrpSpPr/>
          <p:nvPr/>
        </p:nvGrpSpPr>
        <p:grpSpPr>
          <a:xfrm>
            <a:off x="4829261" y="4445174"/>
            <a:ext cx="1383668" cy="972316"/>
            <a:chOff x="3532374" y="2276872"/>
            <a:chExt cx="1037751" cy="72923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FCD84A7-7628-488C-B64B-82F0CD06010A}"/>
                </a:ext>
              </a:extLst>
            </p:cNvPr>
            <p:cNvSpPr/>
            <p:nvPr/>
          </p:nvSpPr>
          <p:spPr>
            <a:xfrm>
              <a:off x="3532374" y="2276872"/>
              <a:ext cx="1037751" cy="720080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279FBBD-750C-4FC0-B251-EA4FFE5574D6}"/>
                </a:ext>
              </a:extLst>
            </p:cNvPr>
            <p:cNvSpPr txBox="1"/>
            <p:nvPr/>
          </p:nvSpPr>
          <p:spPr>
            <a:xfrm>
              <a:off x="3748650" y="2382861"/>
              <a:ext cx="608581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ต.ค.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64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โอนเงิน</a:t>
              </a:r>
            </a:p>
          </p:txBody>
        </p:sp>
      </p:grp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3B12DF2-615D-4593-8CD5-6DFC97B201BE}"/>
              </a:ext>
            </a:extLst>
          </p:cNvPr>
          <p:cNvCxnSpPr>
            <a:cxnSpLocks/>
          </p:cNvCxnSpPr>
          <p:nvPr/>
        </p:nvCxnSpPr>
        <p:spPr>
          <a:xfrm>
            <a:off x="1040997" y="3096523"/>
            <a:ext cx="0" cy="450619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Left-Right Arrow 42">
            <a:extLst>
              <a:ext uri="{FF2B5EF4-FFF2-40B4-BE49-F238E27FC236}">
                <a16:creationId xmlns:a16="http://schemas.microsoft.com/office/drawing/2014/main" id="{C7070D9C-81E6-470D-8ED5-1E226DCBF1B4}"/>
              </a:ext>
            </a:extLst>
          </p:cNvPr>
          <p:cNvSpPr/>
          <p:nvPr/>
        </p:nvSpPr>
        <p:spPr>
          <a:xfrm>
            <a:off x="5126046" y="5825617"/>
            <a:ext cx="4955783" cy="993581"/>
          </a:xfrm>
          <a:prstGeom prst="leftRightArrow">
            <a:avLst/>
          </a:prstGeom>
          <a:solidFill>
            <a:srgbClr val="FFCCF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รายงานผลการดำเนินงานที่เว็บไซต์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A22E889-E8D6-4C50-A893-DF6117B11DE4}"/>
              </a:ext>
            </a:extLst>
          </p:cNvPr>
          <p:cNvCxnSpPr>
            <a:cxnSpLocks/>
            <a:stCxn id="43" idx="7"/>
          </p:cNvCxnSpPr>
          <p:nvPr/>
        </p:nvCxnSpPr>
        <p:spPr>
          <a:xfrm flipV="1">
            <a:off x="10081829" y="4224728"/>
            <a:ext cx="28353" cy="2097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Left-Right Arrow 42">
            <a:extLst>
              <a:ext uri="{FF2B5EF4-FFF2-40B4-BE49-F238E27FC236}">
                <a16:creationId xmlns:a16="http://schemas.microsoft.com/office/drawing/2014/main" id="{EF99835F-BC17-45D6-987E-8C3F1EBB94BA}"/>
              </a:ext>
            </a:extLst>
          </p:cNvPr>
          <p:cNvSpPr/>
          <p:nvPr/>
        </p:nvSpPr>
        <p:spPr>
          <a:xfrm>
            <a:off x="1650218" y="2188887"/>
            <a:ext cx="2699963" cy="1322731"/>
          </a:xfrm>
          <a:prstGeom prst="left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บันทึก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-</a:t>
            </a:r>
            <a:r>
              <a:rPr kumimoji="0" lang="th-TH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ปรับแผน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26 ส.ค. 64 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- </a:t>
            </a:r>
            <a:r>
              <a:rPr kumimoji="0" lang="th-TH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20 ก.ย.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64</a:t>
            </a:r>
            <a:endParaRPr kumimoji="0" lang="th-TH" sz="2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99599BC-B765-4A62-B4E4-EAF700F3CEC3}"/>
              </a:ext>
            </a:extLst>
          </p:cNvPr>
          <p:cNvGrpSpPr/>
          <p:nvPr/>
        </p:nvGrpSpPr>
        <p:grpSpPr>
          <a:xfrm>
            <a:off x="450909" y="4150114"/>
            <a:ext cx="2384582" cy="1677456"/>
            <a:chOff x="3709719" y="2276872"/>
            <a:chExt cx="1118903" cy="72008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C5DE5A1-0380-448D-A443-27C0B6CDC786}"/>
                </a:ext>
              </a:extLst>
            </p:cNvPr>
            <p:cNvSpPr/>
            <p:nvPr/>
          </p:nvSpPr>
          <p:spPr>
            <a:xfrm>
              <a:off x="3747137" y="2276872"/>
              <a:ext cx="1037751" cy="720080"/>
            </a:xfrm>
            <a:prstGeom prst="ellipse">
              <a:avLst/>
            </a:prstGeom>
            <a:solidFill>
              <a:srgbClr val="CC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C5F8D8A-2BFE-4DBB-8C66-63F541402CA2}"/>
                </a:ext>
              </a:extLst>
            </p:cNvPr>
            <p:cNvSpPr txBox="1"/>
            <p:nvPr/>
          </p:nvSpPr>
          <p:spPr>
            <a:xfrm>
              <a:off x="3709719" y="2397833"/>
              <a:ext cx="1118903" cy="48689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25 </a:t>
              </a:r>
              <a:r>
                <a:rPr lang="th-TH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ส.ค. </a:t>
              </a:r>
              <a:r>
                <a:rPr 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64</a:t>
              </a:r>
              <a:endPara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th-TH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สปสช.เขต แจ้งวงเงินภาพเขต</a:t>
              </a:r>
              <a:br>
                <a:rPr lang="th-TH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</a:br>
              <a:r>
                <a:rPr lang="th-TH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ไปยังจังหวัดและหน่วยบริการ</a:t>
              </a:r>
              <a:endPara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</p:txBody>
        </p: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1F9BD68-9ABD-4209-8632-4C9955CDD6FA}"/>
              </a:ext>
            </a:extLst>
          </p:cNvPr>
          <p:cNvCxnSpPr>
            <a:cxnSpLocks/>
          </p:cNvCxnSpPr>
          <p:nvPr/>
        </p:nvCxnSpPr>
        <p:spPr>
          <a:xfrm flipH="1" flipV="1">
            <a:off x="1635374" y="3620690"/>
            <a:ext cx="1" cy="531919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7358D1E-584E-4DFF-AB49-D4AF0B79993D}"/>
              </a:ext>
            </a:extLst>
          </p:cNvPr>
          <p:cNvGrpSpPr/>
          <p:nvPr/>
        </p:nvGrpSpPr>
        <p:grpSpPr>
          <a:xfrm>
            <a:off x="2582187" y="4890554"/>
            <a:ext cx="2481003" cy="1822985"/>
            <a:chOff x="4725290" y="2321565"/>
            <a:chExt cx="1226455" cy="89148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706735D6-86F9-4DA4-87C6-9D8E8CED4905}"/>
                </a:ext>
              </a:extLst>
            </p:cNvPr>
            <p:cNvSpPr/>
            <p:nvPr/>
          </p:nvSpPr>
          <p:spPr>
            <a:xfrm>
              <a:off x="4817241" y="2321565"/>
              <a:ext cx="1037751" cy="659004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3775A1F-13A7-4225-8DB3-3483D0EA4667}"/>
                </a:ext>
              </a:extLst>
            </p:cNvPr>
            <p:cNvSpPr txBox="1"/>
            <p:nvPr/>
          </p:nvSpPr>
          <p:spPr>
            <a:xfrm>
              <a:off x="4725290" y="2400511"/>
              <a:ext cx="1226455" cy="81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28 </a:t>
              </a:r>
              <a:r>
                <a:rPr kumimoji="0" lang="th-TH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ก.ย.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64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ประชุม </a:t>
              </a:r>
              <a:r>
                <a:rPr kumimoji="0" lang="th-TH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คก</a:t>
              </a:r>
              <a:r>
                <a:rPr kumimoji="0" lang="th-TH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ก.พิจารณา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กลั่นกรองแผน</a:t>
              </a:r>
            </a:p>
          </p:txBody>
        </p:sp>
      </p:grp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4B5F8B5E-E2FB-481C-8586-558C2F7A6948}"/>
              </a:ext>
            </a:extLst>
          </p:cNvPr>
          <p:cNvCxnSpPr>
            <a:cxnSpLocks/>
          </p:cNvCxnSpPr>
          <p:nvPr/>
        </p:nvCxnSpPr>
        <p:spPr>
          <a:xfrm flipV="1">
            <a:off x="3817831" y="3764412"/>
            <a:ext cx="0" cy="1126142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CF4DC108-623E-4AF2-BF5D-A5A984D7547A}"/>
              </a:ext>
            </a:extLst>
          </p:cNvPr>
          <p:cNvCxnSpPr>
            <a:cxnSpLocks/>
          </p:cNvCxnSpPr>
          <p:nvPr/>
        </p:nvCxnSpPr>
        <p:spPr>
          <a:xfrm flipH="1">
            <a:off x="10138782" y="2264580"/>
            <a:ext cx="3935" cy="1157317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E0740E31-276C-4242-97F6-F8527C22F28E}"/>
              </a:ext>
            </a:extLst>
          </p:cNvPr>
          <p:cNvGrpSpPr/>
          <p:nvPr/>
        </p:nvGrpSpPr>
        <p:grpSpPr>
          <a:xfrm>
            <a:off x="6501338" y="1184568"/>
            <a:ext cx="1586957" cy="1520965"/>
            <a:chOff x="3508223" y="2343758"/>
            <a:chExt cx="1190218" cy="62582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9804DE44-43C2-4FDA-BEC8-B2F8554AAAB6}"/>
                </a:ext>
              </a:extLst>
            </p:cNvPr>
            <p:cNvSpPr/>
            <p:nvPr/>
          </p:nvSpPr>
          <p:spPr>
            <a:xfrm>
              <a:off x="3532374" y="2343758"/>
              <a:ext cx="1146898" cy="625824"/>
            </a:xfrm>
            <a:prstGeom prst="ellipse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21493A73-84FF-49C8-A893-65B2EA7AA39C}"/>
                </a:ext>
              </a:extLst>
            </p:cNvPr>
            <p:cNvSpPr txBox="1"/>
            <p:nvPr/>
          </p:nvSpPr>
          <p:spPr>
            <a:xfrm>
              <a:off x="3508223" y="2437055"/>
              <a:ext cx="1190218" cy="493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เบิกจ่าย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ให้แล้วเสร็จ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30 </a:t>
              </a:r>
              <a:r>
                <a:rPr kumimoji="0" lang="th-TH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กย</a:t>
              </a:r>
              <a:r>
                <a:rPr kumimoji="0" lang="th-TH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.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65</a:t>
              </a:r>
              <a:endPara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</p:txBody>
        </p:sp>
      </p:grp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C7870B5B-8CC1-45D3-9BA5-1E1184C23E81}"/>
              </a:ext>
            </a:extLst>
          </p:cNvPr>
          <p:cNvCxnSpPr>
            <a:cxnSpLocks/>
          </p:cNvCxnSpPr>
          <p:nvPr/>
        </p:nvCxnSpPr>
        <p:spPr>
          <a:xfrm>
            <a:off x="7322861" y="2717917"/>
            <a:ext cx="0" cy="84928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E2D016D-EA7E-45E6-8EB6-E02247CD6535}"/>
              </a:ext>
            </a:extLst>
          </p:cNvPr>
          <p:cNvGrpSpPr/>
          <p:nvPr/>
        </p:nvGrpSpPr>
        <p:grpSpPr>
          <a:xfrm>
            <a:off x="2101609" y="1357889"/>
            <a:ext cx="2012195" cy="888063"/>
            <a:chOff x="627518" y="2105490"/>
            <a:chExt cx="1170795" cy="501729"/>
          </a:xfrm>
        </p:grpSpPr>
        <p:sp>
          <p:nvSpPr>
            <p:cNvPr id="41" name="Arrow: Down 40">
              <a:extLst>
                <a:ext uri="{FF2B5EF4-FFF2-40B4-BE49-F238E27FC236}">
                  <a16:creationId xmlns:a16="http://schemas.microsoft.com/office/drawing/2014/main" id="{6712A889-D9BF-469A-A0B6-EA45296D242D}"/>
                </a:ext>
              </a:extLst>
            </p:cNvPr>
            <p:cNvSpPr/>
            <p:nvPr/>
          </p:nvSpPr>
          <p:spPr>
            <a:xfrm>
              <a:off x="627518" y="2135008"/>
              <a:ext cx="1170795" cy="472211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FF5F93A-6759-4EB8-A265-0285952B421C}"/>
                </a:ext>
              </a:extLst>
            </p:cNvPr>
            <p:cNvSpPr txBox="1"/>
            <p:nvPr/>
          </p:nvSpPr>
          <p:spPr>
            <a:xfrm>
              <a:off x="866352" y="2105490"/>
              <a:ext cx="725569" cy="469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anose="020B0604030504040204" pitchFamily="34" charset="0"/>
                  <a:cs typeface="TH SarabunPSK" panose="020B0500040200020003" pitchFamily="34" charset="-34"/>
                </a:rPr>
                <a:t>สสจ.ตรวจ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anose="020B0604030504040204" pitchFamily="34" charset="0"/>
                  <a:cs typeface="TH SarabunPSK" panose="020B0500040200020003" pitchFamily="34" charset="-34"/>
                </a:rPr>
                <a:t>ยืนยันแผน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15270" y="4247411"/>
            <a:ext cx="1383668" cy="1635352"/>
            <a:chOff x="4863868" y="2959692"/>
            <a:chExt cx="1037750" cy="1226513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40120E68-6631-40C4-A758-D26E743EA7C1}"/>
                </a:ext>
              </a:extLst>
            </p:cNvPr>
            <p:cNvGrpSpPr/>
            <p:nvPr/>
          </p:nvGrpSpPr>
          <p:grpSpPr>
            <a:xfrm>
              <a:off x="4863868" y="3242992"/>
              <a:ext cx="1037750" cy="943213"/>
              <a:chOff x="3191453" y="2226501"/>
              <a:chExt cx="1361959" cy="744874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8FCD84A7-7628-488C-B64B-82F0CD06010A}"/>
                  </a:ext>
                </a:extLst>
              </p:cNvPr>
              <p:cNvSpPr/>
              <p:nvPr/>
            </p:nvSpPr>
            <p:spPr>
              <a:xfrm>
                <a:off x="3191453" y="2226501"/>
                <a:ext cx="1361959" cy="710944"/>
              </a:xfrm>
              <a:prstGeom prst="ellipse">
                <a:avLst/>
              </a:prstGeom>
              <a:solidFill>
                <a:srgbClr val="FFFF99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133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B279FBBD-750C-4FC0-B251-EA4FFE5574D6}"/>
                  </a:ext>
                </a:extLst>
              </p:cNvPr>
              <p:cNvSpPr txBox="1"/>
              <p:nvPr/>
            </p:nvSpPr>
            <p:spPr>
              <a:xfrm>
                <a:off x="3357621" y="2260432"/>
                <a:ext cx="1122170" cy="710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Tahoma" pitchFamily="34" charset="0"/>
                    <a:cs typeface="TH SarabunPSK" panose="020B0500040200020003" pitchFamily="34" charset="-34"/>
                  </a:rPr>
                  <a:t>30</a:t>
                </a:r>
                <a:r>
                  <a:rPr kumimoji="0" lang="th-TH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Tahoma" pitchFamily="34" charset="0"/>
                    <a:cs typeface="TH SarabunPSK" panose="020B0500040200020003" pitchFamily="34" charset="-34"/>
                  </a:rPr>
                  <a:t> ก.ค. 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Tahoma" pitchFamily="34" charset="0"/>
                    <a:cs typeface="TH SarabunPSK" panose="020B0500040200020003" pitchFamily="34" charset="-34"/>
                  </a:rPr>
                  <a:t>65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Tahoma" pitchFamily="34" charset="0"/>
                    <a:cs typeface="TH SarabunPSK" panose="020B0500040200020003" pitchFamily="34" charset="-34"/>
                  </a:rPr>
                  <a:t>ขยายเวลา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Tahoma" pitchFamily="34" charset="0"/>
                    <a:cs typeface="TH SarabunPSK" panose="020B0500040200020003" pitchFamily="34" charset="-34"/>
                  </a:rPr>
                  <a:t>ครั้งที่ 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Tahoma" pitchFamily="34" charset="0"/>
                    <a:cs typeface="TH SarabunPSK" panose="020B0500040200020003" pitchFamily="34" charset="-34"/>
                  </a:rPr>
                  <a:t>1</a:t>
                </a:r>
                <a:endParaRPr kumimoji="0" lang="th-TH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endParaRPr>
              </a:p>
            </p:txBody>
          </p:sp>
        </p:grp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4B5F8B5E-E2FB-481C-8586-558C2F7A6948}"/>
                </a:ext>
              </a:extLst>
            </p:cNvPr>
            <p:cNvCxnSpPr>
              <a:cxnSpLocks/>
              <a:stCxn id="78" idx="0"/>
            </p:cNvCxnSpPr>
            <p:nvPr/>
          </p:nvCxnSpPr>
          <p:spPr>
            <a:xfrm flipH="1" flipV="1">
              <a:off x="5373529" y="2959692"/>
              <a:ext cx="9214" cy="283300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8206699" y="4247411"/>
            <a:ext cx="1426392" cy="1723550"/>
            <a:chOff x="5072873" y="3047948"/>
            <a:chExt cx="894797" cy="1292662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40120E68-6631-40C4-A758-D26E743EA7C1}"/>
                </a:ext>
              </a:extLst>
            </p:cNvPr>
            <p:cNvGrpSpPr/>
            <p:nvPr/>
          </p:nvGrpSpPr>
          <p:grpSpPr>
            <a:xfrm>
              <a:off x="5072873" y="3347359"/>
              <a:ext cx="894797" cy="993251"/>
              <a:chOff x="3465757" y="2308924"/>
              <a:chExt cx="1174346" cy="784391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8FCD84A7-7628-488C-B64B-82F0CD06010A}"/>
                  </a:ext>
                </a:extLst>
              </p:cNvPr>
              <p:cNvSpPr/>
              <p:nvPr/>
            </p:nvSpPr>
            <p:spPr>
              <a:xfrm>
                <a:off x="3465757" y="2308924"/>
                <a:ext cx="1174346" cy="720080"/>
              </a:xfrm>
              <a:prstGeom prst="ellipse">
                <a:avLst/>
              </a:prstGeom>
              <a:solidFill>
                <a:srgbClr val="FFFF99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133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279FBBD-750C-4FC0-B251-EA4FFE5574D6}"/>
                  </a:ext>
                </a:extLst>
              </p:cNvPr>
              <p:cNvSpPr txBox="1"/>
              <p:nvPr/>
            </p:nvSpPr>
            <p:spPr>
              <a:xfrm>
                <a:off x="3566892" y="2382372"/>
                <a:ext cx="1005641" cy="710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Tahoma" pitchFamily="34" charset="0"/>
                    <a:cs typeface="TH SarabunPSK" panose="020B0500040200020003" pitchFamily="34" charset="-34"/>
                  </a:rPr>
                  <a:t>3</a:t>
                </a:r>
                <a:r>
                  <a:rPr kumimoji="0" lang="th-TH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Tahoma" pitchFamily="34" charset="0"/>
                    <a:cs typeface="TH SarabunPSK" panose="020B0500040200020003" pitchFamily="34" charset="-34"/>
                  </a:rPr>
                  <a:t>0 มิ.ย.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Tahoma" pitchFamily="34" charset="0"/>
                    <a:cs typeface="TH SarabunPSK" panose="020B0500040200020003" pitchFamily="34" charset="-34"/>
                  </a:rPr>
                  <a:t> 66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Tahoma" pitchFamily="34" charset="0"/>
                    <a:cs typeface="TH SarabunPSK" panose="020B0500040200020003" pitchFamily="34" charset="-34"/>
                  </a:rPr>
                  <a:t>ขยายเวลา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Tahoma" pitchFamily="34" charset="0"/>
                    <a:cs typeface="TH SarabunPSK" panose="020B0500040200020003" pitchFamily="34" charset="-34"/>
                  </a:rPr>
                  <a:t>ครั้งที่ 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Tahoma" pitchFamily="34" charset="0"/>
                    <a:cs typeface="TH SarabunPSK" panose="020B0500040200020003" pitchFamily="34" charset="-34"/>
                  </a:rPr>
                  <a:t>2</a:t>
                </a:r>
                <a:endParaRPr kumimoji="0" lang="th-TH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endParaRPr>
              </a:p>
            </p:txBody>
          </p:sp>
        </p:grp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4B5F8B5E-E2FB-481C-8586-558C2F7A69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13920" y="3047948"/>
              <a:ext cx="0" cy="28928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28BD9E-F10F-41F9-BFEF-0215E591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E488-C45E-4E15-A10F-149707F811F0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7510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8545C9-C81D-4410-B977-78EC2920C193}"/>
              </a:ext>
            </a:extLst>
          </p:cNvPr>
          <p:cNvSpPr txBox="1"/>
          <p:nvPr/>
        </p:nvSpPr>
        <p:spPr>
          <a:xfrm>
            <a:off x="419100" y="1676400"/>
            <a:ext cx="11353800" cy="366254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60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เสนอ อปสข. เพื่อรับทราบ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กรอบแนวทางการบริหารจัดการค่าบริการทางการแพทย์ที่เบิกจ่ายในลักษณะงบลงทุน ปี 2565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วงเงินจัดสรรเงินค่าบริการทางการแพทย์ที่เบิกจ่ายในลักษณะงบลงทุนสังกัด สป.สธ. ปีงบประมาณ 2565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3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  <a:sym typeface="Wingdings" panose="05000000000000000000" pitchFamily="2" charset="2"/>
              </a:rPr>
              <a:t>. กรอบแนวทางการดำเนินงานงบค่าบริการทางการแพทย์ที่เบิกจ่ายในลักษณะงบลงทุน ปีงบประมาณ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  <a:sym typeface="Wingdings" panose="05000000000000000000" pitchFamily="2" charset="2"/>
              </a:rPr>
              <a:t>2565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4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  <a:sym typeface="Wingdings" panose="05000000000000000000" pitchFamily="2" charset="2"/>
              </a:rPr>
              <a:t>. กรอบระยะเวลาการดำเนินงานงบค่าบริการทางการแพทย์ที่เบิกจ่ายในลักษณะงบลงทุน ปีงบประมาณ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  <a:sym typeface="Wingdings" panose="05000000000000000000" pitchFamily="2" charset="2"/>
              </a:rPr>
              <a:t>2565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60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17" descr="NHSO_logo.bmp">
            <a:extLst>
              <a:ext uri="{FF2B5EF4-FFF2-40B4-BE49-F238E27FC236}">
                <a16:creationId xmlns:a16="http://schemas.microsoft.com/office/drawing/2014/main" id="{65D46900-F48B-4FEA-BE86-B387F70B891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10800" y="152400"/>
            <a:ext cx="1684607" cy="704176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CCCC79-E9A9-4E2A-A275-F1F2D926A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E488-C45E-4E15-A10F-149707F811F0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6514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5AB77-3657-4C52-8CE1-6FB7A5606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25" y="1122363"/>
            <a:ext cx="12270475" cy="2309966"/>
          </a:xfrm>
        </p:spPr>
        <p:txBody>
          <a:bodyPr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3600" u="sng" dirty="0">
                <a:effectLst/>
              </a:rPr>
              <a:t>เอกสารแนบท้ายประกอบ </a:t>
            </a:r>
            <a:br>
              <a:rPr lang="th-TH" sz="3200" dirty="0">
                <a:effectLst/>
              </a:rPr>
            </a:br>
            <a:br>
              <a:rPr lang="th-TH" sz="3200" dirty="0">
                <a:effectLst/>
              </a:rPr>
            </a:br>
            <a:r>
              <a:rPr lang="th-TH" sz="3200" dirty="0">
                <a:effectLst/>
              </a:rPr>
              <a:t>หัวข้อที่ 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Tahoma" panose="020B0604030504040204" pitchFamily="34" charset="0"/>
              </a:rPr>
              <a:t>3.</a:t>
            </a:r>
            <a:r>
              <a:rPr kumimoji="0" lang="th-TH" sz="32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Tahoma" panose="020B0604030504040204" pitchFamily="34" charset="0"/>
              </a:rPr>
              <a:t>วงเงินจัดสรรเงินค่าบริการทางการแพทย์ที่เบิกจ่ายในลักษณะงบลงทุนสังกัด สป.สธ. ปีงบประมาณ 2565(จำแนกเป็นรายหน่วยบริการ)</a:t>
            </a:r>
            <a:endParaRPr lang="en-US" sz="3200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94352-FA00-4230-9770-D8FDD288D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8A67-E3EB-47C8-9B4F-0D1670CB31F6}" type="slidenum">
              <a:rPr lang="th-TH" smtClean="0"/>
              <a:pPr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8688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0D95173F-C234-4B87-A436-2E1BBD562B7F}"/>
              </a:ext>
            </a:extLst>
          </p:cNvPr>
          <p:cNvSpPr txBox="1">
            <a:spLocks/>
          </p:cNvSpPr>
          <p:nvPr/>
        </p:nvSpPr>
        <p:spPr>
          <a:xfrm>
            <a:off x="152400" y="179363"/>
            <a:ext cx="11846170" cy="1039837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75000"/>
              </a:lnSpc>
              <a:spcBef>
                <a:spcPts val="450"/>
              </a:spcBef>
              <a:buNone/>
              <a:defRPr sz="3600" b="1" kern="1200">
                <a:solidFill>
                  <a:srgbClr val="9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วงเงินจัดสรรเงินค่าบริการทางการแพทย์ที่เบิกจ่ายในลักษณะงบลงทุนสังกัด สป.สธ. ปีงบประมาณ 2565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0" marR="0" lvl="0" indent="0" algn="ctr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(จำแนกเป็นรายหน่วยบริการ) จ.ราชบุรี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B63731-73D5-4D44-81B7-025AEF015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85" y="1524000"/>
            <a:ext cx="11430000" cy="459105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1BA83C-B2C9-4450-BEA9-2BD822DEC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1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176FE6ED-70FB-442D-A6C6-0FA0D9AFAEF2}"/>
              </a:ext>
            </a:extLst>
          </p:cNvPr>
          <p:cNvSpPr txBox="1">
            <a:spLocks/>
          </p:cNvSpPr>
          <p:nvPr/>
        </p:nvSpPr>
        <p:spPr>
          <a:xfrm>
            <a:off x="172914" y="68470"/>
            <a:ext cx="11846170" cy="799037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75000"/>
              </a:lnSpc>
              <a:spcBef>
                <a:spcPts val="450"/>
              </a:spcBef>
              <a:buNone/>
              <a:defRPr sz="3600" b="1" kern="1200">
                <a:solidFill>
                  <a:srgbClr val="9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วงเงินจัดสรรเงินค่าบริการทางการแพทย์ที่เบิกจ่ายในลักษณะงบลงทุนสังกัด สป.สธ. ปีงบประมาณ 2565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0" marR="0" lvl="0" indent="0" algn="ctr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(จำแนกเป็นรายหน่วยบริการ) จ.กาญจนบุรี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6E7400-384D-4270-AADF-EF85E1F81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729" y="867507"/>
            <a:ext cx="11576539" cy="592202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8BE4B-D160-45CE-8246-AA4F465B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84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176FE6ED-70FB-442D-A6C6-0FA0D9AFAEF2}"/>
              </a:ext>
            </a:extLst>
          </p:cNvPr>
          <p:cNvSpPr txBox="1">
            <a:spLocks/>
          </p:cNvSpPr>
          <p:nvPr/>
        </p:nvSpPr>
        <p:spPr>
          <a:xfrm>
            <a:off x="152400" y="179363"/>
            <a:ext cx="11846170" cy="1039837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75000"/>
              </a:lnSpc>
              <a:spcBef>
                <a:spcPts val="450"/>
              </a:spcBef>
              <a:buNone/>
              <a:defRPr sz="3600" b="1" kern="1200">
                <a:solidFill>
                  <a:srgbClr val="9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วงเงินจัดสรรเงินค่าบริการทางการแพทย์ที่เบิกจ่ายในลักษณะงบลงทุนสังกัด สป.สธ. ปีงบประมาณ 2565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0" marR="0" lvl="0" indent="0" algn="ctr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(จำแนกเป็นรายหน่วยบริการ) จ.สุพรรณบุรี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7437A0-ED8F-4712-889A-B666A0717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" y="1600200"/>
            <a:ext cx="11953875" cy="428625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932A6E-26C1-43E6-8BD3-55207FF1A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4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176FE6ED-70FB-442D-A6C6-0FA0D9AFAEF2}"/>
              </a:ext>
            </a:extLst>
          </p:cNvPr>
          <p:cNvSpPr txBox="1">
            <a:spLocks/>
          </p:cNvSpPr>
          <p:nvPr/>
        </p:nvSpPr>
        <p:spPr>
          <a:xfrm>
            <a:off x="152400" y="179363"/>
            <a:ext cx="11846170" cy="1039837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75000"/>
              </a:lnSpc>
              <a:spcBef>
                <a:spcPts val="450"/>
              </a:spcBef>
              <a:buNone/>
              <a:defRPr sz="3600" b="1" kern="1200">
                <a:solidFill>
                  <a:srgbClr val="9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วงเงินจัดสรรเงินค่าบริการทางการแพทย์ที่เบิกจ่ายในลักษณะงบลงทุนสังกัด สป.สธ. ปีงบประมาณ 2565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0" marR="0" lvl="0" indent="0" algn="ctr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(จำแนกเป็นรายหน่วยบริการ) จ.นครปฐม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93C748-5E00-4EF7-AECE-B92F47F4D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" y="1438275"/>
            <a:ext cx="11953875" cy="398145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687739-55F4-4905-B1F7-3797B07A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7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176FE6ED-70FB-442D-A6C6-0FA0D9AFAEF2}"/>
              </a:ext>
            </a:extLst>
          </p:cNvPr>
          <p:cNvSpPr txBox="1">
            <a:spLocks/>
          </p:cNvSpPr>
          <p:nvPr/>
        </p:nvSpPr>
        <p:spPr>
          <a:xfrm>
            <a:off x="152400" y="179363"/>
            <a:ext cx="11846170" cy="1039837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75000"/>
              </a:lnSpc>
              <a:spcBef>
                <a:spcPts val="450"/>
              </a:spcBef>
              <a:buNone/>
              <a:defRPr sz="3600" b="1" kern="1200">
                <a:solidFill>
                  <a:srgbClr val="9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วงเงินจัดสรรเงินค่าบริการทางการแพทย์ที่เบิกจ่ายในลักษณะงบลงทุนสังกัด สป.สธ. ปีงบประมาณ 2565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0" marR="0" lvl="0" indent="0" algn="ctr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(จำแนกเป็นรายหน่วยบริการ) จ.สมุทรสาคร / จ.สมุทรสงคราม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C96DA0-F8B6-404E-A5A5-1D0B18AD2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366" y="1581150"/>
            <a:ext cx="11953875" cy="1847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F8F171-37D4-49A4-B91C-64CDE5BDFA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66" y="3790950"/>
            <a:ext cx="11931798" cy="209199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F502A1-CBBF-4537-8D9D-D966E41AB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12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176FE6ED-70FB-442D-A6C6-0FA0D9AFAEF2}"/>
              </a:ext>
            </a:extLst>
          </p:cNvPr>
          <p:cNvSpPr txBox="1">
            <a:spLocks/>
          </p:cNvSpPr>
          <p:nvPr/>
        </p:nvSpPr>
        <p:spPr>
          <a:xfrm>
            <a:off x="152400" y="179363"/>
            <a:ext cx="11846170" cy="1039837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75000"/>
              </a:lnSpc>
              <a:spcBef>
                <a:spcPts val="450"/>
              </a:spcBef>
              <a:buNone/>
              <a:defRPr sz="3600" b="1" kern="1200">
                <a:solidFill>
                  <a:srgbClr val="9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วงเงินจัดสรรเงินค่าบริการทางการแพทย์ที่เบิกจ่ายในลักษณะงบลงทุนสังกัด สป.สธ. ปีงบประมาณ 2565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0" marR="0" lvl="0" indent="0" algn="ctr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(จำแนกเป็นรายหน่วยบริการ) จ.เพชรบุรี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CFB3B0-89DF-473E-A5B5-2D608F906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" y="1590675"/>
            <a:ext cx="12125325" cy="36766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8E33D9-EF36-485B-A2A4-0BF02CFC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10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176FE6ED-70FB-442D-A6C6-0FA0D9AFAEF2}"/>
              </a:ext>
            </a:extLst>
          </p:cNvPr>
          <p:cNvSpPr txBox="1">
            <a:spLocks/>
          </p:cNvSpPr>
          <p:nvPr/>
        </p:nvSpPr>
        <p:spPr>
          <a:xfrm>
            <a:off x="152400" y="179363"/>
            <a:ext cx="11846170" cy="1039837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75000"/>
              </a:lnSpc>
              <a:spcBef>
                <a:spcPts val="450"/>
              </a:spcBef>
              <a:buNone/>
              <a:defRPr sz="3600" b="1" kern="1200">
                <a:solidFill>
                  <a:srgbClr val="9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วงเงินจัดสรรเงินค่าบริการทางการแพทย์ที่เบิกจ่ายในลักษณะงบลงทุนสังกัด สป.สธ. ปีงบประมาณ 2565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0" marR="0" lvl="0" indent="0" algn="ctr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(จำแนกเป็นรายหน่วยบริการ) จ.ประจวบคีรีขันธ์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EA4E14-11B9-415D-8D5C-C12C54C27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15" y="1624071"/>
            <a:ext cx="11998570" cy="360985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90B39-66B8-4155-A079-D8F3F3C74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0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รูปภาพ 17" descr="NHSO_logo.bmp">
            <a:extLst>
              <a:ext uri="{FF2B5EF4-FFF2-40B4-BE49-F238E27FC236}">
                <a16:creationId xmlns:a16="http://schemas.microsoft.com/office/drawing/2014/main" id="{AC4C263A-35AE-45ED-BB03-5177D85CF54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87000" y="160165"/>
            <a:ext cx="1684607" cy="704176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1EB489-B094-493F-9EB6-95F8D422B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fld id="{804EBABB-164C-4B21-A7DC-1011164A546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E01A8A9-148B-4A52-BF6F-04D46A154FB1}"/>
              </a:ext>
            </a:extLst>
          </p:cNvPr>
          <p:cNvSpPr txBox="1">
            <a:spLocks/>
          </p:cNvSpPr>
          <p:nvPr/>
        </p:nvSpPr>
        <p:spPr>
          <a:xfrm>
            <a:off x="304800" y="202368"/>
            <a:ext cx="3276600" cy="797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กรอบการนำเสนอ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j-ea"/>
              <a:cs typeface="TH SarabunPSK" panose="020B0500040200020003" pitchFamily="34" charset="-34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D589948-01C7-4BE6-A51D-8F2BD6C9B749}"/>
              </a:ext>
            </a:extLst>
          </p:cNvPr>
          <p:cNvSpPr txBox="1">
            <a:spLocks/>
          </p:cNvSpPr>
          <p:nvPr/>
        </p:nvSpPr>
        <p:spPr>
          <a:xfrm>
            <a:off x="685800" y="1396453"/>
            <a:ext cx="11049000" cy="386134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450"/>
              </a:spcBef>
              <a:buFont typeface="Wingdings" panose="05000000000000000000" pitchFamily="2" charset="2"/>
              <a:buChar char="§"/>
              <a:defRPr sz="2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450"/>
              </a:spcBef>
              <a:buFont typeface="Tahoma" panose="020B0604030504040204" pitchFamily="34" charset="0"/>
              <a:buChar char="−"/>
              <a:defRPr sz="15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ประกาศ ระเบียบ ข้อบังคับที่เกี่ยวข้อง </a:t>
            </a:r>
          </a:p>
          <a:p>
            <a:pPr marL="0" indent="0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กรอบแนวทางการบริหารจัดการค่าบริการทางการแพทย์ที่เบิกจ่ายในลักษณะงบลงทุน ปี 2565</a:t>
            </a:r>
          </a:p>
          <a:p>
            <a:pPr marL="0" indent="0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วงเงินจัดสรรเงินค่าบริการทางการแพทย์ที่เบิกจ่ายในลักษณะงบลงทุน</a:t>
            </a:r>
          </a:p>
          <a:p>
            <a:pPr marL="0" indent="0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สังกัด สป.สธ. ปีงบประมาณ 2565</a:t>
            </a:r>
          </a:p>
          <a:p>
            <a:pPr marL="0" indent="0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4. กรอบแนวทางการดำเนินงานงบค่าบริการทางการแพทย์ที่เบิกจ่ายในลักษณะงบลงทุน ปีงบประมาณ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2565</a:t>
            </a:r>
          </a:p>
          <a:p>
            <a:pPr marL="0" indent="0">
              <a:buNone/>
            </a:pP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5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. กรอบระยะเวลาการดำเนินงานงบค่าบริการทางการแพทย์ที่เบิกจ่ายในลักษณะงบลงทุน ปีงบประมาณ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2565</a:t>
            </a:r>
          </a:p>
          <a:p>
            <a:pPr marL="0" indent="0">
              <a:buNone/>
            </a:pP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  <a:sym typeface="Wingdings" panose="05000000000000000000" pitchFamily="2" charset="2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  <a:sym typeface="Wingdings" panose="05000000000000000000" pitchFamily="2" charset="2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1012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27" y="1040328"/>
            <a:ext cx="9258358" cy="5557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555127" y="4025666"/>
            <a:ext cx="9313035" cy="2689447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73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410200" y="3429000"/>
            <a:ext cx="951899" cy="44001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73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DE8064-B26E-4896-AB65-E239AEA6A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051" y="636828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E3E488-C45E-4E15-A10F-149707F811F0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1EFB4B-3C54-4C06-96E7-5EB95B762302}"/>
              </a:ext>
            </a:extLst>
          </p:cNvPr>
          <p:cNvSpPr txBox="1"/>
          <p:nvPr/>
        </p:nvSpPr>
        <p:spPr>
          <a:xfrm>
            <a:off x="2148791" y="137450"/>
            <a:ext cx="7894417" cy="83099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  <a:sym typeface="Wingdings" panose="05000000000000000000" pitchFamily="2" charset="2"/>
              </a:rPr>
              <a:t>1. </a:t>
            </a: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  <a:sym typeface="Wingdings" panose="05000000000000000000" pitchFamily="2" charset="2"/>
              </a:rPr>
              <a:t>ประกาศ ระเบียบ ข้อบังคับที่เกี่ยวข้อง </a:t>
            </a:r>
          </a:p>
        </p:txBody>
      </p:sp>
      <p:pic>
        <p:nvPicPr>
          <p:cNvPr id="7" name="รูปภาพ 17" descr="NHSO_logo.bmp">
            <a:extLst>
              <a:ext uri="{FF2B5EF4-FFF2-40B4-BE49-F238E27FC236}">
                <a16:creationId xmlns:a16="http://schemas.microsoft.com/office/drawing/2014/main" id="{CDCAA397-9228-4E60-A38C-240B1F8A505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87000" y="160165"/>
            <a:ext cx="1684607" cy="704176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</p:spTree>
    <p:extLst>
      <p:ext uri="{BB962C8B-B14F-4D97-AF65-F5344CB8AC3E}">
        <p14:creationId xmlns:p14="http://schemas.microsoft.com/office/powerpoint/2010/main" val="2023294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5410" y="1173481"/>
            <a:ext cx="11736481" cy="5059680"/>
          </a:xfrm>
        </p:spPr>
        <p:txBody>
          <a:bodyPr>
            <a:noAutofit/>
          </a:bodyPr>
          <a:lstStyle/>
          <a:p>
            <a:pPr lvl="0" algn="thaiDist"/>
            <a:r>
              <a:rPr lang="th-TH" sz="4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400" b="1" u="sng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เพื่อชดเชยค่าเสื่อมของครุภัณฑ์และสิ่งก่อสร้าง</a:t>
            </a:r>
            <a:r>
              <a:rPr lang="th-TH" sz="4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ที่ใช้ในการผู้ป่วยนอก บริการผู้ป่วยใน และบริการสร้างเสริมสุขภาพและป้องกันโรค ตามประกาศกระทรวงสาธารณสุข เรื่อง หลักเกณฑ์ วิธีการ และเงื่อนไขการรับเงิน การจ่ายเงิน การรักษาเงิน และรายการของค่าใช้จ่าย ที่เกี่ยวข้องและจำเป็นต่อการสนับสนุนและส่งเสริมการจัดบริการสาธารณสุขและค่าใช้จ่ายอื่น พ.ศ. </a:t>
            </a:r>
            <a:r>
              <a:rPr lang="en-US" sz="4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2559</a:t>
            </a:r>
            <a:endParaRPr lang="en-US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5410" y="144127"/>
            <a:ext cx="8153400" cy="175432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วัตถุประสงค์ของงบค่าบริการทางการแพทย์ที่เบิกจ่ายในลักษณะงบลงทุน</a:t>
            </a:r>
            <a:endParaRPr lang="en-US" sz="54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รูปภาพ 17" descr="NHSO_logo.bmp">
            <a:extLst>
              <a:ext uri="{FF2B5EF4-FFF2-40B4-BE49-F238E27FC236}">
                <a16:creationId xmlns:a16="http://schemas.microsoft.com/office/drawing/2014/main" id="{8ACEB228-6359-47F6-9EC7-8869AF9EC77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87000" y="160165"/>
            <a:ext cx="1684607" cy="704176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4"/>
          <p:cNvGrpSpPr/>
          <p:nvPr/>
        </p:nvGrpSpPr>
        <p:grpSpPr>
          <a:xfrm>
            <a:off x="335361" y="757608"/>
            <a:ext cx="11521278" cy="6031765"/>
            <a:chOff x="-1072102" y="738037"/>
            <a:chExt cx="11521278" cy="5663940"/>
          </a:xfrm>
        </p:grpSpPr>
        <p:sp>
          <p:nvSpPr>
            <p:cNvPr id="119" name="สี่เหลี่ยมผืนผ้า 6"/>
            <p:cNvSpPr/>
            <p:nvPr/>
          </p:nvSpPr>
          <p:spPr>
            <a:xfrm>
              <a:off x="2634985" y="738037"/>
              <a:ext cx="3781743" cy="1059026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เงินค่าบริการทางการแพทย์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ที่เบิกจ่ายในลักษณะงบลงทุน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(128.69</a:t>
              </a: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บาทต่อผู้มีสิทธิ)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</p:txBody>
        </p:sp>
        <p:sp>
          <p:nvSpPr>
            <p:cNvPr id="120" name="สี่เหลี่ยมผืนผ้า 7"/>
            <p:cNvSpPr/>
            <p:nvPr/>
          </p:nvSpPr>
          <p:spPr>
            <a:xfrm>
              <a:off x="-1072102" y="2036865"/>
              <a:ext cx="3360372" cy="1353325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งบประมาณชดเชยค่าเสื่อมบริการ 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OP</a:t>
              </a:r>
              <a:endParaRPr kumimoji="0" lang="th-TH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(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52.97</a:t>
              </a: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บาทต่อผู้มีสิทธิ)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คำนวณตามจำนวนผู้มีสิทธิ 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UC</a:t>
              </a:r>
            </a:p>
          </p:txBody>
        </p:sp>
        <p:sp>
          <p:nvSpPr>
            <p:cNvPr id="121" name="สี่เหลี่ยมผืนผ้า 8"/>
            <p:cNvSpPr/>
            <p:nvPr/>
          </p:nvSpPr>
          <p:spPr>
            <a:xfrm>
              <a:off x="6416728" y="2036865"/>
              <a:ext cx="3936437" cy="1353324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งบประมาณชดเชยค่าเสื่อม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บริการ 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IP</a:t>
              </a:r>
              <a:endParaRPr kumimoji="0" lang="th-TH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(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59.28</a:t>
              </a: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บาทต่อผู้มีสิทธิ)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คำนวณตามผลงานบริการ 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IP</a:t>
              </a: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(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sum </a:t>
              </a:r>
              <a:r>
                <a:rPr kumimoji="0" lang="en-US" sz="20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adjRW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) </a:t>
              </a: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ของหน่วยบริการ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</p:txBody>
        </p:sp>
        <p:sp>
          <p:nvSpPr>
            <p:cNvPr id="122" name="สี่เหลี่ยมผืนผ้า 11"/>
            <p:cNvSpPr/>
            <p:nvPr/>
          </p:nvSpPr>
          <p:spPr>
            <a:xfrm>
              <a:off x="2805718" y="2036865"/>
              <a:ext cx="3428383" cy="1353324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งบประมาณชดเชยค่าเสื่อม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บริการ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PP</a:t>
              </a:r>
              <a:endParaRPr kumimoji="0" lang="th-TH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(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16.44 </a:t>
              </a: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บาทต่อผู้มีสิทธิ)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คำนวณตามจำนวนผู้มีสิทธิ 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UC</a:t>
              </a:r>
            </a:p>
          </p:txBody>
        </p:sp>
        <p:cxnSp>
          <p:nvCxnSpPr>
            <p:cNvPr id="123" name="ตัวเชื่อมต่อหักมุม 14"/>
            <p:cNvCxnSpPr>
              <a:cxnSpLocks/>
              <a:endCxn id="121" idx="0"/>
            </p:cNvCxnSpPr>
            <p:nvPr/>
          </p:nvCxnSpPr>
          <p:spPr>
            <a:xfrm>
              <a:off x="4515301" y="1879985"/>
              <a:ext cx="3869647" cy="156880"/>
            </a:xfrm>
            <a:prstGeom prst="bentConnector2">
              <a:avLst/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25" name="ตัวเชื่อมต่อหักมุม 18"/>
            <p:cNvCxnSpPr>
              <a:cxnSpLocks/>
              <a:endCxn id="120" idx="0"/>
            </p:cNvCxnSpPr>
            <p:nvPr/>
          </p:nvCxnSpPr>
          <p:spPr>
            <a:xfrm rot="10800000" flipV="1">
              <a:off x="608086" y="1879981"/>
              <a:ext cx="3899223" cy="156884"/>
            </a:xfrm>
            <a:prstGeom prst="bentConnector2">
              <a:avLst/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26" name="ตัวเชื่อมต่อหักมุม 23"/>
            <p:cNvCxnSpPr>
              <a:cxnSpLocks/>
              <a:stCxn id="120" idx="2"/>
              <a:endCxn id="133" idx="0"/>
            </p:cNvCxnSpPr>
            <p:nvPr/>
          </p:nvCxnSpPr>
          <p:spPr>
            <a:xfrm rot="16200000" flipH="1">
              <a:off x="2286548" y="1711725"/>
              <a:ext cx="451787" cy="3808715"/>
            </a:xfrm>
            <a:prstGeom prst="bentConnector3">
              <a:avLst>
                <a:gd name="adj1" fmla="val 50000"/>
              </a:avLst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28" name="ตัวเชื่อมต่อหักมุม 29"/>
            <p:cNvCxnSpPr>
              <a:cxnSpLocks/>
              <a:stCxn id="121" idx="2"/>
              <a:endCxn id="133" idx="0"/>
            </p:cNvCxnSpPr>
            <p:nvPr/>
          </p:nvCxnSpPr>
          <p:spPr>
            <a:xfrm rot="5400000">
              <a:off x="6174979" y="1632009"/>
              <a:ext cx="451788" cy="3968148"/>
            </a:xfrm>
            <a:prstGeom prst="bentConnector3">
              <a:avLst>
                <a:gd name="adj1" fmla="val 50000"/>
              </a:avLst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33" name="สี่เหลี่ยมผืนผ้า 6"/>
            <p:cNvSpPr/>
            <p:nvPr/>
          </p:nvSpPr>
          <p:spPr>
            <a:xfrm>
              <a:off x="1600779" y="3841977"/>
              <a:ext cx="5632040" cy="54093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รวมเงินงบค่าเสื่อม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6,118,823,400.00 </a:t>
              </a:r>
              <a:r>
                <a:rPr kumimoji="0" lang="th-TH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บาท</a:t>
              </a:r>
            </a:p>
          </p:txBody>
        </p:sp>
        <p:sp>
          <p:nvSpPr>
            <p:cNvPr id="134" name="สี่เหลี่ยมผืนผ้า 11"/>
            <p:cNvSpPr/>
            <p:nvPr/>
          </p:nvSpPr>
          <p:spPr>
            <a:xfrm>
              <a:off x="-1072102" y="4689017"/>
              <a:ext cx="5579411" cy="171296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หน่วยบริการสังกัด สป.สธ.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</a:t>
              </a:r>
              <a:r>
                <a:rPr kumimoji="0" lang="th-TH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5,337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.16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</a:t>
              </a: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ลบ.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</a:t>
              </a: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(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87.23%)</a:t>
              </a:r>
              <a:endParaRPr kumimoji="0" lang="th-TH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  <a:p>
              <a:pPr marL="241294" marR="0" lvl="0" indent="-241294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arenR"/>
                <a:tabLst/>
                <a:defRPr/>
              </a:pP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ไม่น้อยว่า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70% </a:t>
              </a: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จ่ายตรงให้หน่วยบริการ 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3,736.01 </a:t>
              </a: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ลบ.</a:t>
              </a:r>
            </a:p>
            <a:p>
              <a:pPr marL="241294" marR="0" lvl="0" indent="-241294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arenR"/>
                <a:tabLst/>
                <a:defRPr/>
              </a:pP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ไม่เกิน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2</a:t>
              </a: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0% สำหรับการบริหารระดับจังหวัด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1,067.43 </a:t>
              </a: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ลบ.</a:t>
              </a:r>
            </a:p>
            <a:p>
              <a:pPr marL="241294" marR="0" lvl="0" indent="-241294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arenR"/>
                <a:tabLst/>
                <a:defRPr/>
              </a:pP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ไม่เกิน 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10% </a:t>
              </a: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สำหรับการบริหารระดับเขต 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533.72</a:t>
              </a: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ลบ.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</a:t>
              </a: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ส่วน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10%(</a:t>
              </a: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เขต)และ</a:t>
              </a: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20%(</a:t>
              </a:r>
              <a:r>
                <a:rPr kumimoji="0" lang="th-TH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จังหวัด) ให้จัดสรรเฉพาะ รพ.สต.และ รพช.</a:t>
              </a:r>
            </a:p>
          </p:txBody>
        </p:sp>
        <p:sp>
          <p:nvSpPr>
            <p:cNvPr id="135" name="สี่เหลี่ยมผืนผ้า 11"/>
            <p:cNvSpPr/>
            <p:nvPr/>
          </p:nvSpPr>
          <p:spPr>
            <a:xfrm>
              <a:off x="4688538" y="4689017"/>
              <a:ext cx="5760638" cy="171296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หน่วยบริการสังกัดอื่นๆ (รัฐนอก สป./เอกชน)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781.65 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</a:t>
              </a:r>
              <a:r>
                <a:rPr kumimoji="0" lang="th-TH" sz="2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ล้านบาท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 </a:t>
              </a:r>
              <a:r>
                <a:rPr kumimoji="0" lang="th-TH" sz="2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(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12.77%)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0" lang="th-TH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ให้จ่ายตรงให้หน่วยบริการทั้งหมด 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Tahoma" pitchFamily="34" charset="0"/>
                  <a:cs typeface="TH SarabunPSK" panose="020B0500040200020003" pitchFamily="34" charset="-34"/>
                </a:rPr>
                <a:t>100%</a:t>
              </a:r>
            </a:p>
          </p:txBody>
        </p:sp>
        <p:cxnSp>
          <p:nvCxnSpPr>
            <p:cNvPr id="136" name="ตัวเชื่อมต่อหักมุม 29"/>
            <p:cNvCxnSpPr>
              <a:cxnSpLocks/>
              <a:stCxn id="133" idx="2"/>
              <a:endCxn id="134" idx="0"/>
            </p:cNvCxnSpPr>
            <p:nvPr/>
          </p:nvCxnSpPr>
          <p:spPr>
            <a:xfrm rot="5400000">
              <a:off x="2914149" y="3186367"/>
              <a:ext cx="306106" cy="2699195"/>
            </a:xfrm>
            <a:prstGeom prst="bentConnector3">
              <a:avLst>
                <a:gd name="adj1" fmla="val 50000"/>
              </a:avLst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37" name="ตัวเชื่อมต่อหักมุม 29"/>
            <p:cNvCxnSpPr>
              <a:cxnSpLocks/>
              <a:stCxn id="133" idx="2"/>
              <a:endCxn id="135" idx="0"/>
            </p:cNvCxnSpPr>
            <p:nvPr/>
          </p:nvCxnSpPr>
          <p:spPr>
            <a:xfrm rot="16200000" flipH="1">
              <a:off x="5839775" y="2959935"/>
              <a:ext cx="306106" cy="3152058"/>
            </a:xfrm>
            <a:prstGeom prst="bentConnector3">
              <a:avLst>
                <a:gd name="adj1" fmla="val 50000"/>
              </a:avLst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cxnSp>
        <p:nvCxnSpPr>
          <p:cNvPr id="45" name="Straight Arrow Connector 44"/>
          <p:cNvCxnSpPr>
            <a:cxnSpLocks/>
            <a:stCxn id="119" idx="2"/>
            <a:endCxn id="122" idx="0"/>
          </p:cNvCxnSpPr>
          <p:nvPr/>
        </p:nvCxnSpPr>
        <p:spPr>
          <a:xfrm flipH="1">
            <a:off x="5927373" y="1885409"/>
            <a:ext cx="5947" cy="2553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52400" y="1138642"/>
            <a:ext cx="26741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สป.สธ.   ใช้ </a:t>
            </a:r>
            <a:r>
              <a:rPr kumimoji="0" lang="th-TH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ปช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ก.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 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เม.ย.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64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สังกัดอื่นๆ ใช้ </a:t>
            </a:r>
            <a:r>
              <a:rPr kumimoji="0" lang="th-TH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ปช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ก.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 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พ.ย.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64 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802139" y="1028733"/>
            <a:ext cx="2958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marR="0" lvl="0" indent="-38099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IP 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ใช้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adjRW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รอบปกติ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      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ที่ส่ง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6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เดือนแรกปีงบ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64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854188-77AC-47C6-A98B-C115F16E2392}"/>
              </a:ext>
            </a:extLst>
          </p:cNvPr>
          <p:cNvSpPr/>
          <p:nvPr/>
        </p:nvSpPr>
        <p:spPr>
          <a:xfrm>
            <a:off x="0" y="-1"/>
            <a:ext cx="12184966" cy="666977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rgbClr val="FFFF99"/>
            </a:solidFill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2. กรอบแนวทางการบริหารจัดการค่าบริการทางการแพทย์ที่เบิกจ่ายในลักษณะงบลงทุน ปี 2565</a:t>
            </a:r>
          </a:p>
        </p:txBody>
      </p:sp>
      <p:pic>
        <p:nvPicPr>
          <p:cNvPr id="22" name="รูปภาพ 17" descr="NHSO_logo.bmp">
            <a:extLst>
              <a:ext uri="{FF2B5EF4-FFF2-40B4-BE49-F238E27FC236}">
                <a16:creationId xmlns:a16="http://schemas.microsoft.com/office/drawing/2014/main" id="{29E749D4-8826-4257-B391-77CA313CCE0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00359" y="-37200"/>
            <a:ext cx="1684607" cy="704176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2A0184-672D-490E-974E-4A370E890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4C3-A16C-4DEB-9A3D-0F8180187032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416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5067449"/>
              </p:ext>
            </p:extLst>
          </p:nvPr>
        </p:nvGraphicFramePr>
        <p:xfrm>
          <a:off x="76200" y="990600"/>
          <a:ext cx="11887200" cy="5568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0101B60-CD34-4483-9C61-49C2CFA5855E}"/>
              </a:ext>
            </a:extLst>
          </p:cNvPr>
          <p:cNvSpPr/>
          <p:nvPr/>
        </p:nvSpPr>
        <p:spPr>
          <a:xfrm>
            <a:off x="0" y="0"/>
            <a:ext cx="12192000" cy="83671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2.</a:t>
            </a: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กรอบแนวทางการบริหารจัดการงบค่าเสื่อม ปี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65</a:t>
            </a: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(ต่อ)</a:t>
            </a:r>
          </a:p>
        </p:txBody>
      </p:sp>
      <p:pic>
        <p:nvPicPr>
          <p:cNvPr id="6" name="รูปภาพ 17" descr="NHSO_logo.bmp">
            <a:extLst>
              <a:ext uri="{FF2B5EF4-FFF2-40B4-BE49-F238E27FC236}">
                <a16:creationId xmlns:a16="http://schemas.microsoft.com/office/drawing/2014/main" id="{E346CF9D-82EC-4DAD-8E4F-6F5DE863E628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476913" y="66268"/>
            <a:ext cx="1684607" cy="704176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511067-4771-4840-862E-B5E2D0A11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4C3-A16C-4DEB-9A3D-0F8180187032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976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262365-ACC1-4FE0-AB9F-5B10F5D7B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ts val="4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F08396-A390-4CD4-B966-45358AAB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7523"/>
            <a:ext cx="11236570" cy="521684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วงเงินจัดสรรเงินค่าบริการทางการแพทย์ที่เบิกจ่ายในลักษณะงบลงทุนสังกัด สป.สธ. ปีงบประมาณ 2565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4AC193-E1BB-4E98-83DB-D85358F16FD6}"/>
              </a:ext>
            </a:extLst>
          </p:cNvPr>
          <p:cNvSpPr txBox="1"/>
          <p:nvPr/>
        </p:nvSpPr>
        <p:spPr>
          <a:xfrm>
            <a:off x="1" y="65997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       โดยขอบเขตการใช้จ่ายเงินเป็นไปตามประกาศกระทรวงสาธารณสุข เรื่อง หลักเกณฑ์ วิธีการ และเงื่อนไข การรับเงิน การจ่ายเงิน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การรักษาเงิน และรายการของค่าใช้จ่ายที่เกี่ยวข้อง และจำเป็นต่อการสนับสนุนและส่งเสริมการจัดบริการสาธารณสุขและค่าใช้จ่ายอื่น พ.ศ.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2559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87C546-2BC0-4210-93B2-A401F3073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69" y="1490970"/>
            <a:ext cx="11723061" cy="504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1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5E3D8C0-35DE-4048-837F-B938A24C11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634" y="1344637"/>
            <a:ext cx="10344726" cy="5334000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BAE0DC02-AA39-42A1-81D3-245A06CA9EEC}"/>
              </a:ext>
            </a:extLst>
          </p:cNvPr>
          <p:cNvSpPr txBox="1">
            <a:spLocks/>
          </p:cNvSpPr>
          <p:nvPr/>
        </p:nvSpPr>
        <p:spPr>
          <a:xfrm>
            <a:off x="152400" y="179363"/>
            <a:ext cx="11846170" cy="1039837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75000"/>
              </a:lnSpc>
              <a:spcBef>
                <a:spcPts val="450"/>
              </a:spcBef>
              <a:buNone/>
              <a:defRPr sz="3600" b="1" kern="1200">
                <a:solidFill>
                  <a:srgbClr val="9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3.</a:t>
            </a: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วงเงินจัดสรรเงินค่าบริการทางการแพทย์ที่เบิกจ่ายในลักษณะงบลงทุนสังกัด สป.สธ. ปีงบประมาณ 2565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0" marR="0" lvl="0" indent="0" algn="ctr" defTabSz="685800" rtl="0" eaLnBrk="1" fontAlgn="auto" latinLnBrk="0" hangingPunct="1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(จำแนกเป็นรายจังหวัด)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E5267C-A8D9-4F64-B413-07EF4F5E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E89F-D14B-4896-9EC7-BAFCA56629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8E400B-3275-44BF-873B-E7191AE53AC4}"/>
              </a:ext>
            </a:extLst>
          </p:cNvPr>
          <p:cNvSpPr txBox="1">
            <a:spLocks/>
          </p:cNvSpPr>
          <p:nvPr/>
        </p:nvSpPr>
        <p:spPr>
          <a:xfrm>
            <a:off x="80907" y="70068"/>
            <a:ext cx="12030186" cy="702716"/>
          </a:xfrm>
          <a:prstGeom prst="rect">
            <a:avLst/>
          </a:prstGeom>
          <a:solidFill>
            <a:srgbClr val="FFFF99"/>
          </a:solidFill>
          <a:ln w="6350" cap="flat" cmpd="sng" algn="ctr">
            <a:noFill/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4.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กรอบแนวทางการดำเนินงานงบค่าบริการทางการแพทย์ที่เบิกจ่ายในลักษณะงบลงทุน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ปีงบประมาณ 2565</a:t>
            </a:r>
          </a:p>
          <a:p>
            <a:pPr algn="ctr"/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สำนักงานหลักประกันสุขภาพแห่งชาติ เขต 5 ราชบุรี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7FBC911-9B4C-4C49-B21C-8BCAD8AE925A}"/>
              </a:ext>
            </a:extLst>
          </p:cNvPr>
          <p:cNvGrpSpPr/>
          <p:nvPr/>
        </p:nvGrpSpPr>
        <p:grpSpPr>
          <a:xfrm>
            <a:off x="640806" y="951312"/>
            <a:ext cx="10910387" cy="5476543"/>
            <a:chOff x="594048" y="900588"/>
            <a:chExt cx="10910387" cy="547654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8F15F8A-4D35-4052-85EA-CA64918B7FF3}"/>
                </a:ext>
              </a:extLst>
            </p:cNvPr>
            <p:cNvSpPr txBox="1"/>
            <p:nvPr/>
          </p:nvSpPr>
          <p:spPr>
            <a:xfrm>
              <a:off x="6002228" y="4290919"/>
              <a:ext cx="753732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ไม่ผ่าน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C1BA0CED-C587-474A-BFA2-77E1433BE9DD}"/>
                </a:ext>
              </a:extLst>
            </p:cNvPr>
            <p:cNvGrpSpPr/>
            <p:nvPr/>
          </p:nvGrpSpPr>
          <p:grpSpPr>
            <a:xfrm>
              <a:off x="594048" y="900588"/>
              <a:ext cx="10910387" cy="5476543"/>
              <a:chOff x="599823" y="900588"/>
              <a:chExt cx="10273818" cy="5476543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58E7544A-1E89-4965-B08F-0AD94B5429C2}"/>
                  </a:ext>
                </a:extLst>
              </p:cNvPr>
              <p:cNvGrpSpPr/>
              <p:nvPr/>
            </p:nvGrpSpPr>
            <p:grpSpPr>
              <a:xfrm>
                <a:off x="599823" y="900588"/>
                <a:ext cx="10273818" cy="5476543"/>
                <a:chOff x="599823" y="900588"/>
                <a:chExt cx="10273818" cy="5476543"/>
              </a:xfrm>
            </p:grpSpPr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1FC294DC-45C1-4E7F-8DEE-E50DD0B9722F}"/>
                    </a:ext>
                  </a:extLst>
                </p:cNvPr>
                <p:cNvSpPr txBox="1"/>
                <p:nvPr/>
              </p:nvSpPr>
              <p:spPr>
                <a:xfrm>
                  <a:off x="693028" y="1468936"/>
                  <a:ext cx="1177693" cy="461665"/>
                </a:xfrm>
                <a:prstGeom prst="rect">
                  <a:avLst/>
                </a:prstGeom>
                <a:solidFill>
                  <a:srgbClr val="66FFCC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หน่วยบริการ</a:t>
                  </a:r>
                </a:p>
              </p:txBody>
            </p:sp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30699D61-2E3E-42DA-B9DB-6696530973CE}"/>
                    </a:ext>
                  </a:extLst>
                </p:cNvPr>
                <p:cNvSpPr txBox="1"/>
                <p:nvPr/>
              </p:nvSpPr>
              <p:spPr>
                <a:xfrm>
                  <a:off x="2959772" y="900588"/>
                  <a:ext cx="2085474" cy="1602747"/>
                </a:xfrm>
                <a:prstGeom prst="rect">
                  <a:avLst/>
                </a:prstGeom>
                <a:solidFill>
                  <a:srgbClr val="66FFCC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จัดทำแผน/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เปลี่ยนแปลงรายการ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กรอกข้อมูลเข้าโปรแกรม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endParaRPr>
                </a:p>
              </p:txBody>
            </p:sp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303BA70D-8121-47F7-A9B8-B803A1826D0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599086" y="1317599"/>
                  <a:ext cx="2274555" cy="743676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สสจ.พิจารณาเบื้องต้น</a:t>
                  </a: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9BBE809F-7303-47E8-9879-4624AD7D1970}"/>
                    </a:ext>
                  </a:extLst>
                </p:cNvPr>
                <p:cNvSpPr txBox="1"/>
                <p:nvPr/>
              </p:nvSpPr>
              <p:spPr>
                <a:xfrm>
                  <a:off x="6310139" y="1099845"/>
                  <a:ext cx="1931844" cy="1199848"/>
                </a:xfrm>
                <a:prstGeom prst="rect">
                  <a:avLst/>
                </a:prstGeom>
                <a:solidFill>
                  <a:srgbClr val="CCFF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ผ่านเห็นชอบ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คก</a:t>
                  </a: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ก.เขต/ สสจ./ 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กวป. / </a:t>
                  </a:r>
                  <a:r>
                    <a:rPr kumimoji="0" lang="th-TH" sz="2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คปส</a:t>
                  </a: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อ.</a:t>
                  </a:r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D9615C3A-0CF2-4233-989E-F349B6D22E53}"/>
                    </a:ext>
                  </a:extLst>
                </p:cNvPr>
                <p:cNvSpPr txBox="1"/>
                <p:nvPr/>
              </p:nvSpPr>
              <p:spPr>
                <a:xfrm>
                  <a:off x="6492781" y="3242715"/>
                  <a:ext cx="2087431" cy="830997"/>
                </a:xfrm>
                <a:prstGeom prst="rect">
                  <a:avLst/>
                </a:prstGeom>
                <a:solidFill>
                  <a:srgbClr val="CCFF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สปสช</a:t>
                  </a: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.เขต รวบรวม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ตรวจสอบความถูกต้อง</a:t>
                  </a:r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2E4C0B80-72C8-4CE0-BE63-BBEB63A9D2BC}"/>
                    </a:ext>
                  </a:extLst>
                </p:cNvPr>
                <p:cNvSpPr txBox="1"/>
                <p:nvPr/>
              </p:nvSpPr>
              <p:spPr>
                <a:xfrm>
                  <a:off x="6662467" y="4390202"/>
                  <a:ext cx="1737789" cy="830997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คณะทำงาน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พิจารณา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236F8A2E-8513-4A9D-88BD-383B78580E44}"/>
                    </a:ext>
                  </a:extLst>
                </p:cNvPr>
                <p:cNvSpPr txBox="1"/>
                <p:nvPr/>
              </p:nvSpPr>
              <p:spPr>
                <a:xfrm>
                  <a:off x="6522408" y="5730801"/>
                  <a:ext cx="2026018" cy="461665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สปสช. พิจารณา อนุมัติ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3ED73D1F-A2F0-4B22-A6B6-C30BA695F51D}"/>
                    </a:ext>
                  </a:extLst>
                </p:cNvPr>
                <p:cNvSpPr txBox="1"/>
                <p:nvPr/>
              </p:nvSpPr>
              <p:spPr>
                <a:xfrm>
                  <a:off x="3044014" y="5546134"/>
                  <a:ext cx="1177692" cy="830997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หน่วยบริการ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จัดซื้อจัดหา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CC1D5055-1133-4B1C-8765-7E041D4CB115}"/>
                    </a:ext>
                  </a:extLst>
                </p:cNvPr>
                <p:cNvSpPr txBox="1"/>
                <p:nvPr/>
              </p:nvSpPr>
              <p:spPr>
                <a:xfrm>
                  <a:off x="599823" y="5546134"/>
                  <a:ext cx="1994457" cy="830997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หน่วยบริการคีย์ข้อมูล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รายงานผล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F855475-AB19-4082-817F-BF18719BE1B8}"/>
                    </a:ext>
                  </a:extLst>
                </p:cNvPr>
                <p:cNvSpPr txBox="1"/>
                <p:nvPr/>
              </p:nvSpPr>
              <p:spPr>
                <a:xfrm>
                  <a:off x="3601928" y="4574867"/>
                  <a:ext cx="1504738" cy="461665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แจ้งผล</a:t>
                  </a:r>
                </a:p>
              </p:txBody>
            </p:sp>
            <p:cxnSp>
              <p:nvCxnSpPr>
                <p:cNvPr id="16" name="Straight Arrow Connector 15">
                  <a:extLst>
                    <a:ext uri="{FF2B5EF4-FFF2-40B4-BE49-F238E27FC236}">
                      <a16:creationId xmlns:a16="http://schemas.microsoft.com/office/drawing/2014/main" id="{FE9F3146-14AE-4347-971C-AD33441748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03646" y="1698672"/>
                  <a:ext cx="1089051" cy="2193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>
                  <a:extLst>
                    <a:ext uri="{FF2B5EF4-FFF2-40B4-BE49-F238E27FC236}">
                      <a16:creationId xmlns:a16="http://schemas.microsoft.com/office/drawing/2014/main" id="{4DB2EA3F-7CA9-4D90-AB92-194DA2EF0A35}"/>
                    </a:ext>
                  </a:extLst>
                </p:cNvPr>
                <p:cNvCxnSpPr>
                  <a:cxnSpLocks/>
                  <a:stCxn id="7" idx="3"/>
                  <a:endCxn id="9" idx="1"/>
                </p:cNvCxnSpPr>
                <p:nvPr/>
              </p:nvCxnSpPr>
              <p:spPr>
                <a:xfrm flipV="1">
                  <a:off x="5045246" y="1699769"/>
                  <a:ext cx="1264893" cy="2193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>
                  <a:extLst>
                    <a:ext uri="{FF2B5EF4-FFF2-40B4-BE49-F238E27FC236}">
                      <a16:creationId xmlns:a16="http://schemas.microsoft.com/office/drawing/2014/main" id="{B5D558F8-9F16-4274-BABD-2236981BA19A}"/>
                    </a:ext>
                  </a:extLst>
                </p:cNvPr>
                <p:cNvCxnSpPr>
                  <a:cxnSpLocks/>
                  <a:stCxn id="9" idx="3"/>
                  <a:endCxn id="8" idx="1"/>
                </p:cNvCxnSpPr>
                <p:nvPr/>
              </p:nvCxnSpPr>
              <p:spPr>
                <a:xfrm flipV="1">
                  <a:off x="8241983" y="1689437"/>
                  <a:ext cx="357103" cy="10332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E7AC28B6-0DFD-457A-A2D7-289E5FC6FDE7}"/>
                    </a:ext>
                  </a:extLst>
                </p:cNvPr>
                <p:cNvCxnSpPr>
                  <a:cxnSpLocks/>
                  <a:stCxn id="10" idx="2"/>
                  <a:endCxn id="11" idx="0"/>
                </p:cNvCxnSpPr>
                <p:nvPr/>
              </p:nvCxnSpPr>
              <p:spPr>
                <a:xfrm flipH="1">
                  <a:off x="7531362" y="4073712"/>
                  <a:ext cx="5135" cy="316490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BFA9649D-58FF-4E2D-A8D0-E900F9D26065}"/>
                    </a:ext>
                  </a:extLst>
                </p:cNvPr>
                <p:cNvCxnSpPr>
                  <a:cxnSpLocks/>
                  <a:stCxn id="11" idx="1"/>
                  <a:endCxn id="15" idx="3"/>
                </p:cNvCxnSpPr>
                <p:nvPr/>
              </p:nvCxnSpPr>
              <p:spPr>
                <a:xfrm flipH="1" flipV="1">
                  <a:off x="5106666" y="4805700"/>
                  <a:ext cx="1555801" cy="1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>
                  <a:extLst>
                    <a:ext uri="{FF2B5EF4-FFF2-40B4-BE49-F238E27FC236}">
                      <a16:creationId xmlns:a16="http://schemas.microsoft.com/office/drawing/2014/main" id="{E58E685C-011B-4045-911A-6D184D66B9FA}"/>
                    </a:ext>
                  </a:extLst>
                </p:cNvPr>
                <p:cNvCxnSpPr>
                  <a:stCxn id="13" idx="1"/>
                  <a:endCxn id="14" idx="3"/>
                </p:cNvCxnSpPr>
                <p:nvPr/>
              </p:nvCxnSpPr>
              <p:spPr>
                <a:xfrm flipH="1">
                  <a:off x="2594280" y="5961633"/>
                  <a:ext cx="449734" cy="0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>
                  <a:extLst>
                    <a:ext uri="{FF2B5EF4-FFF2-40B4-BE49-F238E27FC236}">
                      <a16:creationId xmlns:a16="http://schemas.microsoft.com/office/drawing/2014/main" id="{DC435E34-61B5-4C47-A643-86D32BD84958}"/>
                    </a:ext>
                  </a:extLst>
                </p:cNvPr>
                <p:cNvCxnSpPr>
                  <a:cxnSpLocks/>
                  <a:stCxn id="11" idx="2"/>
                  <a:endCxn id="12" idx="0"/>
                </p:cNvCxnSpPr>
                <p:nvPr/>
              </p:nvCxnSpPr>
              <p:spPr>
                <a:xfrm>
                  <a:off x="7531362" y="5221199"/>
                  <a:ext cx="4056" cy="509602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>
                  <a:extLst>
                    <a:ext uri="{FF2B5EF4-FFF2-40B4-BE49-F238E27FC236}">
                      <a16:creationId xmlns:a16="http://schemas.microsoft.com/office/drawing/2014/main" id="{A022D85D-7243-4646-BA57-998E48383019}"/>
                    </a:ext>
                  </a:extLst>
                </p:cNvPr>
                <p:cNvCxnSpPr>
                  <a:stCxn id="12" idx="1"/>
                  <a:endCxn id="13" idx="3"/>
                </p:cNvCxnSpPr>
                <p:nvPr/>
              </p:nvCxnSpPr>
              <p:spPr>
                <a:xfrm flipH="1" flipV="1">
                  <a:off x="4221706" y="5961633"/>
                  <a:ext cx="2300702" cy="1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or: Elbow 26">
                  <a:extLst>
                    <a:ext uri="{FF2B5EF4-FFF2-40B4-BE49-F238E27FC236}">
                      <a16:creationId xmlns:a16="http://schemas.microsoft.com/office/drawing/2014/main" id="{374DDE83-CD63-4688-90F7-EC3CDA6F03E2}"/>
                    </a:ext>
                  </a:extLst>
                </p:cNvPr>
                <p:cNvCxnSpPr>
                  <a:cxnSpLocks/>
                  <a:stCxn id="15" idx="1"/>
                  <a:endCxn id="6" idx="2"/>
                </p:cNvCxnSpPr>
                <p:nvPr/>
              </p:nvCxnSpPr>
              <p:spPr>
                <a:xfrm rot="10800000">
                  <a:off x="1318360" y="1930602"/>
                  <a:ext cx="2320053" cy="2875099"/>
                </a:xfrm>
                <a:prstGeom prst="bentConnector2">
                  <a:avLst/>
                </a:prstGeom>
                <a:ln w="28575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or: Elbow 30">
                  <a:extLst>
                    <a:ext uri="{FF2B5EF4-FFF2-40B4-BE49-F238E27FC236}">
                      <a16:creationId xmlns:a16="http://schemas.microsoft.com/office/drawing/2014/main" id="{8BB77B7F-49B0-442E-8CD6-A8C26590183F}"/>
                    </a:ext>
                  </a:extLst>
                </p:cNvPr>
                <p:cNvCxnSpPr>
                  <a:cxnSpLocks/>
                  <a:stCxn id="32" idx="2"/>
                  <a:endCxn id="10" idx="0"/>
                </p:cNvCxnSpPr>
                <p:nvPr/>
              </p:nvCxnSpPr>
              <p:spPr>
                <a:xfrm rot="5400000">
                  <a:off x="8441076" y="1966300"/>
                  <a:ext cx="371837" cy="2180993"/>
                </a:xfrm>
                <a:prstGeom prst="bentConnector3">
                  <a:avLst/>
                </a:prstGeom>
                <a:ln w="28575">
                  <a:solidFill>
                    <a:schemeClr val="accent4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A1E41CC0-D851-4964-A5AB-60307C72042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580212" y="2414565"/>
                  <a:ext cx="2274555" cy="456313"/>
                </a:xfrm>
                <a:prstGeom prst="rect">
                  <a:avLst/>
                </a:prstGeom>
                <a:solidFill>
                  <a:srgbClr val="FF8BE1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ผ่าน </a:t>
                  </a: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Approve </a:t>
                  </a:r>
                  <a:r>
                    <a:rPr kumimoji="0" lang="th-TH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rPr>
                    <a:t>เบื้องต้น</a:t>
                  </a:r>
                </a:p>
              </p:txBody>
            </p:sp>
            <p:cxnSp>
              <p:nvCxnSpPr>
                <p:cNvPr id="33" name="Straight Arrow Connector 32">
                  <a:extLst>
                    <a:ext uri="{FF2B5EF4-FFF2-40B4-BE49-F238E27FC236}">
                      <a16:creationId xmlns:a16="http://schemas.microsoft.com/office/drawing/2014/main" id="{B04090B3-3891-4250-8035-6FFFA6F65448}"/>
                    </a:ext>
                  </a:extLst>
                </p:cNvPr>
                <p:cNvCxnSpPr>
                  <a:cxnSpLocks/>
                  <a:stCxn id="8" idx="2"/>
                  <a:endCxn id="32" idx="0"/>
                </p:cNvCxnSpPr>
                <p:nvPr/>
              </p:nvCxnSpPr>
              <p:spPr>
                <a:xfrm flipH="1">
                  <a:off x="9717490" y="2061275"/>
                  <a:ext cx="18874" cy="353290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9BC5CD8-EA4A-489A-B1B8-E797EF7F9219}"/>
                  </a:ext>
                </a:extLst>
              </p:cNvPr>
              <p:cNvSpPr txBox="1"/>
              <p:nvPr/>
            </p:nvSpPr>
            <p:spPr>
              <a:xfrm>
                <a:off x="7805262" y="5263001"/>
                <a:ext cx="548548" cy="461665"/>
              </a:xfrm>
              <a:prstGeom prst="rect">
                <a:avLst/>
              </a:prstGeom>
              <a:solidFill>
                <a:srgbClr val="CCFF99"/>
              </a:solidFill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rPr>
                  <a:t>ผ่าน</a:t>
                </a: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B43F7BD-ABB7-4181-B17B-6873584D1828}"/>
                  </a:ext>
                </a:extLst>
              </p:cNvPr>
              <p:cNvSpPr txBox="1"/>
              <p:nvPr/>
            </p:nvSpPr>
            <p:spPr>
              <a:xfrm>
                <a:off x="4383573" y="3191844"/>
                <a:ext cx="1910611" cy="367087"/>
              </a:xfrm>
              <a:prstGeom prst="rect">
                <a:avLst/>
              </a:prstGeom>
              <a:solidFill>
                <a:srgbClr val="CCFF99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rPr>
                  <a:t>รัฐนอกสังกัด สป.สธ./เอกชน</a:t>
                </a:r>
              </a:p>
            </p:txBody>
          </p:sp>
          <p:cxnSp>
            <p:nvCxnSpPr>
              <p:cNvPr id="30" name="Connector: Elbow 29">
                <a:extLst>
                  <a:ext uri="{FF2B5EF4-FFF2-40B4-BE49-F238E27FC236}">
                    <a16:creationId xmlns:a16="http://schemas.microsoft.com/office/drawing/2014/main" id="{EFB0F034-9BEE-4223-A87D-37D276819D89}"/>
                  </a:ext>
                </a:extLst>
              </p:cNvPr>
              <p:cNvCxnSpPr>
                <a:cxnSpLocks/>
                <a:stCxn id="7" idx="2"/>
                <a:endCxn id="10" idx="1"/>
              </p:cNvCxnSpPr>
              <p:nvPr/>
            </p:nvCxnSpPr>
            <p:spPr>
              <a:xfrm rot="16200000" flipH="1">
                <a:off x="4670206" y="1835638"/>
                <a:ext cx="1154879" cy="2490272"/>
              </a:xfrm>
              <a:prstGeom prst="bentConnector2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CEC3874-F216-40B9-AB6C-78A1948DC094}"/>
                  </a:ext>
                </a:extLst>
              </p:cNvPr>
              <p:cNvSpPr txBox="1"/>
              <p:nvPr/>
            </p:nvSpPr>
            <p:spPr>
              <a:xfrm>
                <a:off x="5081860" y="1258769"/>
                <a:ext cx="1090742" cy="341718"/>
              </a:xfrm>
              <a:prstGeom prst="rect">
                <a:avLst/>
              </a:prstGeom>
              <a:solidFill>
                <a:srgbClr val="CCFF99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rPr>
                  <a:t>รัฐสังกัด สป.สธ.</a:t>
                </a:r>
              </a:p>
            </p:txBody>
          </p: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4575F38B-5F66-44F4-93F3-1120D6D5836A}"/>
              </a:ext>
            </a:extLst>
          </p:cNvPr>
          <p:cNvSpPr txBox="1"/>
          <p:nvPr/>
        </p:nvSpPr>
        <p:spPr>
          <a:xfrm>
            <a:off x="6269600" y="5445023"/>
            <a:ext cx="582536" cy="461665"/>
          </a:xfrm>
          <a:prstGeom prst="rect">
            <a:avLst/>
          </a:prstGeom>
          <a:solidFill>
            <a:srgbClr val="CCFF99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ผ่าน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CEFA1A1F-2094-4032-A3EF-9A5503EFB6BA}"/>
              </a:ext>
            </a:extLst>
          </p:cNvPr>
          <p:cNvCxnSpPr>
            <a:stCxn id="12" idx="2"/>
            <a:endCxn id="6" idx="1"/>
          </p:cNvCxnSpPr>
          <p:nvPr/>
        </p:nvCxnSpPr>
        <p:spPr>
          <a:xfrm rot="5400000" flipH="1">
            <a:off x="2126610" y="363669"/>
            <a:ext cx="4492697" cy="7266346"/>
          </a:xfrm>
          <a:prstGeom prst="bentConnector4">
            <a:avLst>
              <a:gd name="adj1" fmla="val -5088"/>
              <a:gd name="adj2" fmla="val 103146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D87FD01-368D-4B4F-8C4D-F946C38DFD39}"/>
              </a:ext>
            </a:extLst>
          </p:cNvPr>
          <p:cNvSpPr txBox="1"/>
          <p:nvPr/>
        </p:nvSpPr>
        <p:spPr>
          <a:xfrm>
            <a:off x="4726909" y="5690212"/>
            <a:ext cx="137569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สปสช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.โอนเงิน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6F75025-5C2A-4A2F-9D34-8B667F3D94BA}"/>
              </a:ext>
            </a:extLst>
          </p:cNvPr>
          <p:cNvCxnSpPr>
            <a:stCxn id="12" idx="3"/>
          </p:cNvCxnSpPr>
          <p:nvPr/>
        </p:nvCxnSpPr>
        <p:spPr>
          <a:xfrm flipV="1">
            <a:off x="9081907" y="6012356"/>
            <a:ext cx="864225" cy="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C407004-AD97-463D-A70C-27673AD0AA06}"/>
              </a:ext>
            </a:extLst>
          </p:cNvPr>
          <p:cNvSpPr txBox="1"/>
          <p:nvPr/>
        </p:nvSpPr>
        <p:spPr>
          <a:xfrm>
            <a:off x="9952543" y="5718277"/>
            <a:ext cx="2138727" cy="461665"/>
          </a:xfrm>
          <a:prstGeom prst="rect">
            <a:avLst/>
          </a:prstGeom>
          <a:solidFill>
            <a:srgbClr val="DDDD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เสนอ อปสข. เพื่อทราบ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4616DA-0A8F-48D4-A18F-1040C855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8A67-E3EB-47C8-9B4F-0D1670CB31F6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1622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19">
      <a:dk1>
        <a:sysClr val="windowText" lastClr="000000"/>
      </a:dk1>
      <a:lt1>
        <a:sysClr val="window" lastClr="FFFFFF"/>
      </a:lt1>
      <a:dk2>
        <a:srgbClr val="632E62"/>
      </a:dk2>
      <a:lt2>
        <a:srgbClr val="FFFFFF"/>
      </a:lt2>
      <a:accent1>
        <a:srgbClr val="92278F"/>
      </a:accent1>
      <a:accent2>
        <a:srgbClr val="FFFFFF"/>
      </a:accent2>
      <a:accent3>
        <a:srgbClr val="FFFFFF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xt_and_Picture_Fade_on_Path_Themed.potx" id="{5FA225B1-9DB7-4E7A-BEDA-2F16819FB22A}" vid="{6D0C3340-F1D4-4E44-988D-AE99DD9A48B6}"/>
    </a:ext>
  </a:extLst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>
            <a:latin typeface="TH SarabunPSK" panose="020B0500040200020003" pitchFamily="34" charset="-34"/>
            <a:ea typeface="Tahoma" panose="020B0604030504040204" pitchFamily="34" charset="0"/>
            <a:cs typeface="TH SarabunPSK" panose="020B0500040200020003" pitchFamily="34" charset="-34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997A6C25-FA3E-456A-8E26-E213BB7FEFE1}" vid="{929C6BDD-E316-4E1A-961B-F71E7B7AABC2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997A6C25-FA3E-456A-8E26-E213BB7FEFE1}" vid="{929C6BDD-E316-4E1A-961B-F71E7B7AABC2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7364</TotalTime>
  <Words>1194</Words>
  <Application>Microsoft Office PowerPoint</Application>
  <PresentationFormat>Widescreen</PresentationFormat>
  <Paragraphs>182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TH SarabunPSK</vt:lpstr>
      <vt:lpstr>Wingdings</vt:lpstr>
      <vt:lpstr>Office Theme</vt:lpstr>
      <vt:lpstr>1_Office Theme</vt:lpstr>
      <vt:lpstr>6_Office Theme</vt:lpstr>
      <vt:lpstr>2_Office Theme</vt:lpstr>
      <vt:lpstr>PowerPoint Presentation</vt:lpstr>
      <vt:lpstr>PowerPoint Presentation</vt:lpstr>
      <vt:lpstr>PowerPoint Presentation</vt:lpstr>
      <vt:lpstr> เพื่อชดเชยค่าเสื่อมของครุภัณฑ์และสิ่งก่อสร้างที่ใช้ในการผู้ป่วยนอก บริการผู้ป่วยใน และบริการสร้างเสริมสุขภาพและป้องกันโรค ตามประกาศกระทรวงสาธารณสุข เรื่อง หลักเกณฑ์ วิธีการ และเงื่อนไขการรับเงิน การจ่ายเงิน การรักษาเงิน และรายการของค่าใช้จ่าย ที่เกี่ยวข้องและจำเป็นต่อการสนับสนุนและส่งเสริมการจัดบริการสาธารณสุขและค่าใช้จ่ายอื่น พ.ศ. 2559</vt:lpstr>
      <vt:lpstr>PowerPoint Presentation</vt:lpstr>
      <vt:lpstr>PowerPoint Presentation</vt:lpstr>
      <vt:lpstr>3.วงเงินจัดสรรเงินค่าบริการทางการแพทย์ที่เบิกจ่ายในลักษณะงบลงทุนสังกัด สป.สธ. ปีงบประมาณ 2565</vt:lpstr>
      <vt:lpstr>PowerPoint Presentation</vt:lpstr>
      <vt:lpstr>PowerPoint Presentation</vt:lpstr>
      <vt:lpstr>PowerPoint Presentation</vt:lpstr>
      <vt:lpstr>PowerPoint Presentation</vt:lpstr>
      <vt:lpstr>เอกสารแนบท้ายประกอบ   หัวข้อที่ 3.วงเงินจัดสรรเงินค่าบริการทางการแพทย์ที่เบิกจ่ายในลักษณะงบลงทุนสังกัด สป.สธ. ปีงบประมาณ 2565(จำแนกเป็นรายหน่วยบริการ)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(ร่าง)แนวทางการบริหารจัดการเงินค่าบริการทางการแพทย์ที่เบิกจ่ายในลักษณะงบลงทุน(ค่าเสื่อม) ปีงบประมาณ 2561</dc:title>
  <dc:creator>Saipun.p</dc:creator>
  <cp:lastModifiedBy>chattika maeprasart</cp:lastModifiedBy>
  <cp:revision>479</cp:revision>
  <cp:lastPrinted>2021-09-19T16:29:22Z</cp:lastPrinted>
  <dcterms:created xsi:type="dcterms:W3CDTF">2017-08-01T03:32:05Z</dcterms:created>
  <dcterms:modified xsi:type="dcterms:W3CDTF">2021-09-19T17:22:13Z</dcterms:modified>
</cp:coreProperties>
</file>